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7" r:id="rId8"/>
    <p:sldId id="265" r:id="rId9"/>
    <p:sldId id="262" r:id="rId10"/>
    <p:sldId id="263" r:id="rId11"/>
    <p:sldId id="266"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12032776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3907997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2617281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11D6EE-9F8D-4F7E-8C84-35BDD429EDEE}" type="datetimeFigureOut">
              <a:rPr lang="en-GB" smtClean="0"/>
              <a:t>19/10/2021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3234843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11D6EE-9F8D-4F7E-8C84-35BDD429EDEE}" type="datetimeFigureOut">
              <a:rPr lang="en-GB" smtClean="0"/>
              <a:t>19/10/2021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637091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11D6EE-9F8D-4F7E-8C84-35BDD429EDEE}" type="datetimeFigureOut">
              <a:rPr lang="en-GB" smtClean="0"/>
              <a:t>19/10/2021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457935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11D6EE-9F8D-4F7E-8C84-35BDD429EDEE}" type="datetimeFigureOut">
              <a:rPr lang="en-GB" smtClean="0"/>
              <a:t>19/10/2021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458024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11D6EE-9F8D-4F7E-8C84-35BDD429EDEE}" type="datetimeFigureOut">
              <a:rPr lang="en-GB" smtClean="0"/>
              <a:t>19/10/2021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1988133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11D6EE-9F8D-4F7E-8C84-35BDD429EDEE}" type="datetimeFigureOut">
              <a:rPr lang="en-GB" smtClean="0"/>
              <a:t>19/10/2021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3177317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609860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451539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1207754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193124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36404739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3757260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11D6EE-9F8D-4F7E-8C84-35BDD429EDEE}" type="datetimeFigureOut">
              <a:rPr lang="en-GB" smtClean="0"/>
              <a:t>19/10/2021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4A30F8-90FB-426E-B845-287EA4AA9C06}" type="slidenum">
              <a:rPr lang="en-GB" smtClean="0"/>
              <a:t>‹#›</a:t>
            </a:fld>
            <a:endParaRPr lang="en-GB"/>
          </a:p>
        </p:txBody>
      </p:sp>
    </p:spTree>
    <p:extLst>
      <p:ext uri="{BB962C8B-B14F-4D97-AF65-F5344CB8AC3E}">
        <p14:creationId xmlns:p14="http://schemas.microsoft.com/office/powerpoint/2010/main" val="4219128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11D6EE-9F8D-4F7E-8C84-35BDD429EDEE}" type="datetimeFigureOut">
              <a:rPr lang="en-GB" smtClean="0"/>
              <a:t>19/10/2021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E4A30F8-90FB-426E-B845-287EA4AA9C06}" type="slidenum">
              <a:rPr lang="en-GB" smtClean="0"/>
              <a:t>‹#›</a:t>
            </a:fld>
            <a:endParaRPr lang="en-GB"/>
          </a:p>
        </p:txBody>
      </p:sp>
    </p:spTree>
    <p:extLst>
      <p:ext uri="{BB962C8B-B14F-4D97-AF65-F5344CB8AC3E}">
        <p14:creationId xmlns:p14="http://schemas.microsoft.com/office/powerpoint/2010/main" val="37319488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4731" y="2637653"/>
            <a:ext cx="9144000" cy="2387600"/>
          </a:xfrm>
        </p:spPr>
        <p:txBody>
          <a:bodyPr/>
          <a:lstStyle/>
          <a:p>
            <a:pPr algn="ctr"/>
            <a:r>
              <a:rPr lang="en-GB" b="1" dirty="0" smtClean="0">
                <a:solidFill>
                  <a:schemeClr val="tx1"/>
                </a:solidFill>
                <a:latin typeface="Arial" panose="020B0604020202020204" pitchFamily="34" charset="0"/>
                <a:cs typeface="Arial" panose="020B0604020202020204" pitchFamily="34" charset="0"/>
              </a:rPr>
              <a:t>The Early Years Foundation Stage (EYFS) Framework</a:t>
            </a:r>
            <a:br>
              <a:rPr lang="en-GB" b="1" dirty="0" smtClean="0">
                <a:solidFill>
                  <a:schemeClr val="tx1"/>
                </a:solidFill>
                <a:latin typeface="Arial" panose="020B0604020202020204" pitchFamily="34" charset="0"/>
                <a:cs typeface="Arial" panose="020B0604020202020204" pitchFamily="34" charset="0"/>
              </a:rPr>
            </a:br>
            <a:r>
              <a:rPr lang="en-GB" b="1" dirty="0" smtClean="0">
                <a:solidFill>
                  <a:schemeClr val="tx1"/>
                </a:solidFill>
                <a:latin typeface="Arial" panose="020B0604020202020204" pitchFamily="34" charset="0"/>
                <a:cs typeface="Arial" panose="020B0604020202020204" pitchFamily="34" charset="0"/>
              </a:rPr>
              <a:t>2021 </a:t>
            </a:r>
            <a:endParaRPr lang="en-GB"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83486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663" y="343308"/>
            <a:ext cx="10515600" cy="1325563"/>
          </a:xfrm>
        </p:spPr>
        <p:txBody>
          <a:bodyPr>
            <a:noAutofit/>
          </a:bodyPr>
          <a:lstStyle/>
          <a:p>
            <a:pPr algn="ctr"/>
            <a:r>
              <a:rPr lang="en-GB" sz="4400" b="1" u="sng" dirty="0" smtClean="0">
                <a:solidFill>
                  <a:schemeClr val="tx1"/>
                </a:solidFill>
                <a:latin typeface="Arial" panose="020B0604020202020204" pitchFamily="34" charset="0"/>
                <a:cs typeface="Arial" panose="020B0604020202020204" pitchFamily="34" charset="0"/>
              </a:rPr>
              <a:t>What to expect in the Early Years Foundation Stage (EYFS)</a:t>
            </a:r>
            <a:endParaRPr lang="en-GB" sz="4400" b="1"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2113008"/>
            <a:ext cx="8985069" cy="4351338"/>
          </a:xfrm>
        </p:spPr>
        <p:txBody>
          <a:bodyPr>
            <a:normAutofit/>
          </a:bodyPr>
          <a:lstStyle/>
          <a:p>
            <a:pPr>
              <a:buClrTx/>
              <a:buFont typeface="Arial" panose="020B0604020202020204" pitchFamily="34" charset="0"/>
              <a:buChar char="•"/>
            </a:pPr>
            <a:r>
              <a:rPr lang="en-GB" sz="2400" dirty="0" smtClean="0">
                <a:solidFill>
                  <a:schemeClr val="tx1"/>
                </a:solidFill>
                <a:latin typeface="Arial" panose="020B0604020202020204" pitchFamily="34" charset="0"/>
                <a:cs typeface="Arial" panose="020B0604020202020204" pitchFamily="34" charset="0"/>
              </a:rPr>
              <a:t>The Early Years Foundation Stage (EYFS) outlines what adults must do to help children learn and develop and to be healthy and safe.</a:t>
            </a:r>
          </a:p>
          <a:p>
            <a:pPr>
              <a:buClrTx/>
              <a:buFont typeface="Arial" panose="020B0604020202020204" pitchFamily="34" charset="0"/>
              <a:buChar char="•"/>
            </a:pPr>
            <a:r>
              <a:rPr lang="en-GB" sz="2400" dirty="0" smtClean="0">
                <a:solidFill>
                  <a:schemeClr val="tx1"/>
                </a:solidFill>
                <a:latin typeface="Arial" panose="020B0604020202020204" pitchFamily="34" charset="0"/>
                <a:cs typeface="Arial" panose="020B0604020202020204" pitchFamily="34" charset="0"/>
              </a:rPr>
              <a:t>The EYFS includes seven areas of learning and development. These are split into three age bands:</a:t>
            </a:r>
          </a:p>
          <a:p>
            <a:pPr marL="0" indent="0">
              <a:buNone/>
            </a:pPr>
            <a:endParaRPr lang="en-GB" sz="2400" dirty="0" smtClean="0">
              <a:latin typeface="Arial" panose="020B0604020202020204" pitchFamily="34" charset="0"/>
              <a:cs typeface="Arial" panose="020B0604020202020204" pitchFamily="34" charset="0"/>
            </a:endParaRPr>
          </a:p>
          <a:p>
            <a:pPr marL="0" indent="0">
              <a:buNone/>
            </a:pPr>
            <a:r>
              <a:rPr lang="en-GB" sz="2400" b="1" dirty="0" smtClean="0">
                <a:solidFill>
                  <a:schemeClr val="tx1"/>
                </a:solidFill>
                <a:latin typeface="Arial" panose="020B0604020202020204" pitchFamily="34" charset="0"/>
                <a:cs typeface="Arial" panose="020B0604020202020204" pitchFamily="34" charset="0"/>
              </a:rPr>
              <a:t>Birth to three</a:t>
            </a:r>
          </a:p>
          <a:p>
            <a:pPr marL="0" indent="0">
              <a:buNone/>
            </a:pPr>
            <a:r>
              <a:rPr lang="en-GB" sz="2400" b="1" dirty="0" smtClean="0">
                <a:solidFill>
                  <a:schemeClr val="tx1"/>
                </a:solidFill>
                <a:latin typeface="Arial" panose="020B0604020202020204" pitchFamily="34" charset="0"/>
                <a:cs typeface="Arial" panose="020B0604020202020204" pitchFamily="34" charset="0"/>
              </a:rPr>
              <a:t>3-4 years old</a:t>
            </a:r>
          </a:p>
          <a:p>
            <a:pPr marL="0" indent="0">
              <a:buNone/>
            </a:pPr>
            <a:r>
              <a:rPr lang="en-GB" sz="2400" b="1" dirty="0" smtClean="0">
                <a:solidFill>
                  <a:schemeClr val="tx1"/>
                </a:solidFill>
                <a:latin typeface="Arial" panose="020B0604020202020204" pitchFamily="34" charset="0"/>
                <a:cs typeface="Arial" panose="020B0604020202020204" pitchFamily="34" charset="0"/>
              </a:rPr>
              <a:t>Reception aged children</a:t>
            </a:r>
            <a:endParaRPr lang="en-GB"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52988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625" y="435429"/>
            <a:ext cx="8596668" cy="1320800"/>
          </a:xfrm>
        </p:spPr>
        <p:txBody>
          <a:bodyPr>
            <a:noAutofit/>
          </a:bodyPr>
          <a:lstStyle/>
          <a:p>
            <a:pPr algn="ctr"/>
            <a:r>
              <a:rPr lang="en-GB" sz="4400" b="1" u="sng" dirty="0" smtClean="0">
                <a:solidFill>
                  <a:schemeClr val="tx1"/>
                </a:solidFill>
                <a:latin typeface="Arial" panose="020B0604020202020204" pitchFamily="34" charset="0"/>
                <a:cs typeface="Arial" panose="020B0604020202020204" pitchFamily="34" charset="0"/>
              </a:rPr>
              <a:t>Seven areas of learning and development in the EYFS</a:t>
            </a:r>
            <a:endParaRPr lang="en-GB" sz="4400" b="1"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42108" y="2204495"/>
            <a:ext cx="5092337" cy="4486275"/>
          </a:xfrm>
        </p:spPr>
        <p:txBody>
          <a:bodyPr>
            <a:normAutofit lnSpcReduction="10000"/>
          </a:bodyPr>
          <a:lstStyle/>
          <a:p>
            <a:pPr marL="0" indent="0">
              <a:buNone/>
            </a:pPr>
            <a:r>
              <a:rPr lang="en-GB" sz="2400" dirty="0" smtClean="0">
                <a:solidFill>
                  <a:schemeClr val="tx1"/>
                </a:solidFill>
                <a:latin typeface="Arial" panose="020B0604020202020204" pitchFamily="34" charset="0"/>
                <a:cs typeface="Arial" panose="020B0604020202020204" pitchFamily="34" charset="0"/>
              </a:rPr>
              <a:t>The three </a:t>
            </a:r>
            <a:r>
              <a:rPr lang="en-GB" sz="2400" b="1" dirty="0" smtClean="0">
                <a:solidFill>
                  <a:schemeClr val="tx1"/>
                </a:solidFill>
                <a:latin typeface="Arial" panose="020B0604020202020204" pitchFamily="34" charset="0"/>
                <a:cs typeface="Arial" panose="020B0604020202020204" pitchFamily="34" charset="0"/>
              </a:rPr>
              <a:t>prime areas </a:t>
            </a:r>
            <a:r>
              <a:rPr lang="en-GB" sz="2400" dirty="0" smtClean="0">
                <a:solidFill>
                  <a:schemeClr val="tx1"/>
                </a:solidFill>
                <a:latin typeface="Arial" panose="020B0604020202020204" pitchFamily="34" charset="0"/>
                <a:cs typeface="Arial" panose="020B0604020202020204" pitchFamily="34" charset="0"/>
              </a:rPr>
              <a:t>are crucial for igniting children’s curiosity and enthusiasm for learning. </a:t>
            </a:r>
          </a:p>
          <a:p>
            <a:pPr marL="0" indent="0">
              <a:buNone/>
            </a:pPr>
            <a:endParaRPr lang="en-GB" sz="2400" dirty="0">
              <a:solidFill>
                <a:schemeClr val="tx1"/>
              </a:solidFill>
              <a:latin typeface="Arial" panose="020B0604020202020204" pitchFamily="34" charset="0"/>
              <a:cs typeface="Arial" panose="020B0604020202020204" pitchFamily="34" charset="0"/>
            </a:endParaRPr>
          </a:p>
          <a:p>
            <a:pPr marL="0" indent="0">
              <a:buClrTx/>
              <a:buNone/>
            </a:pPr>
            <a:r>
              <a:rPr lang="en-GB" sz="2400" dirty="0" smtClean="0">
                <a:solidFill>
                  <a:schemeClr val="tx1"/>
                </a:solidFill>
                <a:latin typeface="Arial" panose="020B0604020202020204" pitchFamily="34" charset="0"/>
                <a:cs typeface="Arial" panose="020B0604020202020204" pitchFamily="34" charset="0"/>
              </a:rPr>
              <a:t>Communication and Language</a:t>
            </a:r>
          </a:p>
          <a:p>
            <a:pPr marL="0" indent="0">
              <a:buClrTx/>
              <a:buNone/>
            </a:pPr>
            <a:r>
              <a:rPr lang="en-GB" sz="2400" dirty="0" smtClean="0">
                <a:solidFill>
                  <a:schemeClr val="tx1"/>
                </a:solidFill>
                <a:latin typeface="Arial" panose="020B0604020202020204" pitchFamily="34" charset="0"/>
                <a:cs typeface="Arial" panose="020B0604020202020204" pitchFamily="34" charset="0"/>
              </a:rPr>
              <a:t> </a:t>
            </a:r>
          </a:p>
          <a:p>
            <a:pPr marL="0" indent="0">
              <a:buNone/>
            </a:pPr>
            <a:r>
              <a:rPr lang="en-GB" sz="2400" dirty="0" smtClean="0">
                <a:solidFill>
                  <a:schemeClr val="tx1"/>
                </a:solidFill>
                <a:latin typeface="Arial" panose="020B0604020202020204" pitchFamily="34" charset="0"/>
                <a:cs typeface="Arial" panose="020B0604020202020204" pitchFamily="34" charset="0"/>
              </a:rPr>
              <a:t>Personal, Social and Emotional Development</a:t>
            </a:r>
          </a:p>
          <a:p>
            <a:pPr marL="0" indent="0">
              <a:buNone/>
            </a:pPr>
            <a:endParaRPr lang="en-GB" sz="2400" dirty="0" smtClean="0">
              <a:solidFill>
                <a:schemeClr val="tx1"/>
              </a:solidFill>
              <a:latin typeface="Arial" panose="020B0604020202020204" pitchFamily="34" charset="0"/>
              <a:cs typeface="Arial" panose="020B0604020202020204" pitchFamily="34" charset="0"/>
            </a:endParaRPr>
          </a:p>
          <a:p>
            <a:pPr marL="0" indent="0">
              <a:buNone/>
            </a:pPr>
            <a:r>
              <a:rPr lang="en-GB" sz="2400" dirty="0" smtClean="0">
                <a:solidFill>
                  <a:schemeClr val="tx1"/>
                </a:solidFill>
                <a:latin typeface="Arial" panose="020B0604020202020204" pitchFamily="34" charset="0"/>
                <a:cs typeface="Arial" panose="020B0604020202020204" pitchFamily="34" charset="0"/>
              </a:rPr>
              <a:t>Physical Development</a:t>
            </a:r>
            <a:endParaRPr lang="en-GB" sz="2400" dirty="0">
              <a:solidFill>
                <a:schemeClr val="tx1"/>
              </a:solidFill>
              <a:latin typeface="Arial" panose="020B0604020202020204" pitchFamily="34" charset="0"/>
              <a:cs typeface="Arial" panose="020B0604020202020204" pitchFamily="34" charset="0"/>
            </a:endParaRPr>
          </a:p>
        </p:txBody>
      </p:sp>
      <p:sp>
        <p:nvSpPr>
          <p:cNvPr id="5" name="Rectangle 4"/>
          <p:cNvSpPr/>
          <p:nvPr/>
        </p:nvSpPr>
        <p:spPr>
          <a:xfrm>
            <a:off x="5930537" y="2188304"/>
            <a:ext cx="6096000" cy="4154984"/>
          </a:xfrm>
          <a:prstGeom prst="rect">
            <a:avLst/>
          </a:prstGeom>
        </p:spPr>
        <p:txBody>
          <a:bodyPr>
            <a:spAutoFit/>
          </a:bodyPr>
          <a:lstStyle/>
          <a:p>
            <a:r>
              <a:rPr lang="en-GB" sz="2400" dirty="0">
                <a:latin typeface="Arial" panose="020B0604020202020204" pitchFamily="34" charset="0"/>
                <a:cs typeface="Arial" panose="020B0604020202020204" pitchFamily="34" charset="0"/>
              </a:rPr>
              <a:t>The three prime areas are strengthened and applied through the four </a:t>
            </a:r>
            <a:r>
              <a:rPr lang="en-GB" sz="2400" b="1" dirty="0">
                <a:latin typeface="Arial" panose="020B0604020202020204" pitchFamily="34" charset="0"/>
                <a:cs typeface="Arial" panose="020B0604020202020204" pitchFamily="34" charset="0"/>
              </a:rPr>
              <a:t>specific areas</a:t>
            </a:r>
            <a:r>
              <a:rPr lang="en-GB" sz="2400" dirty="0">
                <a:latin typeface="Arial" panose="020B0604020202020204" pitchFamily="34" charset="0"/>
                <a:cs typeface="Arial" panose="020B0604020202020204" pitchFamily="34" charset="0"/>
              </a:rPr>
              <a:t>.</a:t>
            </a:r>
          </a:p>
          <a:p>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Literacy</a:t>
            </a:r>
          </a:p>
          <a:p>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Mathematics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Understanding the </a:t>
            </a:r>
            <a:r>
              <a:rPr lang="en-GB" sz="2400" dirty="0" smtClean="0">
                <a:latin typeface="Arial" panose="020B0604020202020204" pitchFamily="34" charset="0"/>
                <a:cs typeface="Arial" panose="020B0604020202020204" pitchFamily="34" charset="0"/>
              </a:rPr>
              <a:t>World</a:t>
            </a:r>
          </a:p>
          <a:p>
            <a:endParaRPr lang="en-GB" sz="2400" dirty="0" smtClean="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Expressive </a:t>
            </a:r>
            <a:r>
              <a:rPr lang="en-GB" sz="2400" dirty="0">
                <a:latin typeface="Arial" panose="020B0604020202020204" pitchFamily="34" charset="0"/>
                <a:cs typeface="Arial" panose="020B0604020202020204" pitchFamily="34" charset="0"/>
              </a:rPr>
              <a:t>Arts and Design</a:t>
            </a:r>
          </a:p>
        </p:txBody>
      </p:sp>
    </p:spTree>
    <p:extLst>
      <p:ext uri="{BB962C8B-B14F-4D97-AF65-F5344CB8AC3E}">
        <p14:creationId xmlns:p14="http://schemas.microsoft.com/office/powerpoint/2010/main" val="19148792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b="1" u="sng" dirty="0" smtClean="0">
                <a:solidFill>
                  <a:schemeClr val="tx1"/>
                </a:solidFill>
                <a:latin typeface="Arial" panose="020B0604020202020204" pitchFamily="34" charset="0"/>
                <a:cs typeface="Arial" panose="020B0604020202020204" pitchFamily="34" charset="0"/>
              </a:rPr>
              <a:t>Understanding your child’s development</a:t>
            </a:r>
            <a:endParaRPr lang="en-GB" sz="4400" b="1"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24393" y="2506662"/>
            <a:ext cx="10515600" cy="4351338"/>
          </a:xfrm>
        </p:spPr>
        <p:txBody>
          <a:bodyPr>
            <a:normAutofit/>
          </a:bodyPr>
          <a:lstStyle/>
          <a:p>
            <a:r>
              <a:rPr lang="en-GB" sz="2400" dirty="0" smtClean="0">
                <a:solidFill>
                  <a:schemeClr val="tx1"/>
                </a:solidFill>
                <a:latin typeface="Arial" panose="020B0604020202020204" pitchFamily="34" charset="0"/>
                <a:cs typeface="Arial" panose="020B0604020202020204" pitchFamily="34" charset="0"/>
              </a:rPr>
              <a:t>Children develop and learn at different rates and in different ways.</a:t>
            </a:r>
          </a:p>
          <a:p>
            <a:r>
              <a:rPr lang="en-GB" sz="2400" dirty="0" smtClean="0">
                <a:solidFill>
                  <a:schemeClr val="tx1"/>
                </a:solidFill>
                <a:latin typeface="Arial" panose="020B0604020202020204" pitchFamily="34" charset="0"/>
                <a:cs typeface="Arial" panose="020B0604020202020204" pitchFamily="34" charset="0"/>
              </a:rPr>
              <a:t> Sometimes children have some early difficulties in their development. With the right help, they can quickly grow out of these difficulties.</a:t>
            </a:r>
          </a:p>
          <a:p>
            <a:r>
              <a:rPr lang="en-GB" sz="2400" dirty="0" smtClean="0">
                <a:solidFill>
                  <a:schemeClr val="tx1"/>
                </a:solidFill>
                <a:latin typeface="Arial" panose="020B0604020202020204" pitchFamily="34" charset="0"/>
                <a:cs typeface="Arial" panose="020B0604020202020204" pitchFamily="34" charset="0"/>
              </a:rPr>
              <a:t>Some children have long term difficulties. It is important to identify what their needs are and make sure they get the support they need.</a:t>
            </a:r>
          </a:p>
          <a:p>
            <a:r>
              <a:rPr lang="en-GB" sz="2400" dirty="0" smtClean="0">
                <a:solidFill>
                  <a:schemeClr val="tx1"/>
                </a:solidFill>
                <a:latin typeface="Arial" panose="020B0604020202020204" pitchFamily="34" charset="0"/>
                <a:cs typeface="Arial" panose="020B0604020202020204" pitchFamily="34" charset="0"/>
              </a:rPr>
              <a:t>Every child can make good progress, with the right support.</a:t>
            </a:r>
          </a:p>
        </p:txBody>
      </p:sp>
    </p:spTree>
    <p:extLst>
      <p:ext uri="{BB962C8B-B14F-4D97-AF65-F5344CB8AC3E}">
        <p14:creationId xmlns:p14="http://schemas.microsoft.com/office/powerpoint/2010/main" val="37848500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040" y="447810"/>
            <a:ext cx="10515600" cy="1325563"/>
          </a:xfrm>
        </p:spPr>
        <p:txBody>
          <a:bodyPr>
            <a:normAutofit/>
          </a:bodyPr>
          <a:lstStyle/>
          <a:p>
            <a:r>
              <a:rPr lang="en-GB" sz="4400" b="1" u="sng" dirty="0" smtClean="0">
                <a:solidFill>
                  <a:schemeClr val="tx1"/>
                </a:solidFill>
                <a:latin typeface="Arial" panose="020B0604020202020204" pitchFamily="34" charset="0"/>
                <a:cs typeface="Arial" panose="020B0604020202020204" pitchFamily="34" charset="0"/>
              </a:rPr>
              <a:t>How will my child learn?</a:t>
            </a:r>
            <a:endParaRPr lang="en-GB" sz="4400" b="1"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63435" y="1546950"/>
            <a:ext cx="9646919" cy="4351338"/>
          </a:xfrm>
        </p:spPr>
        <p:txBody>
          <a:bodyPr>
            <a:normAutofit/>
          </a:bodyPr>
          <a:lstStyle/>
          <a:p>
            <a:r>
              <a:rPr lang="en-GB" sz="2400" dirty="0" smtClean="0">
                <a:solidFill>
                  <a:schemeClr val="tx1"/>
                </a:solidFill>
                <a:latin typeface="Arial" panose="020B0604020202020204" pitchFamily="34" charset="0"/>
                <a:cs typeface="Arial" panose="020B0604020202020204" pitchFamily="34" charset="0"/>
              </a:rPr>
              <a:t>The EYFS framework identifies the essential role of play in your child’s development. It is through both child-led play and play guided by an adult that your child will develop confidence and relationships with others. </a:t>
            </a:r>
            <a:endParaRPr lang="en-GB" sz="2400" dirty="0">
              <a:solidFill>
                <a:schemeClr val="tx1"/>
              </a:solidFill>
              <a:latin typeface="Arial" panose="020B0604020202020204" pitchFamily="34" charset="0"/>
              <a:cs typeface="Arial" panose="020B0604020202020204" pitchFamily="34" charset="0"/>
            </a:endParaRPr>
          </a:p>
          <a:p>
            <a:r>
              <a:rPr lang="en-GB" sz="2400" dirty="0" smtClean="0">
                <a:solidFill>
                  <a:schemeClr val="tx1"/>
                </a:solidFill>
                <a:latin typeface="Arial" panose="020B0604020202020204" pitchFamily="34" charset="0"/>
                <a:cs typeface="Arial" panose="020B0604020202020204" pitchFamily="34" charset="0"/>
              </a:rPr>
              <a:t>Some learning will be through adult led sessions such as phonics and other learning will be through play based opportunities independently and with the support or guidance of an adult. </a:t>
            </a:r>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2226" y="4541225"/>
            <a:ext cx="2747978" cy="20609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22019" y="4738286"/>
            <a:ext cx="2701337" cy="186392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ee the source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796" y="4738286"/>
            <a:ext cx="2773376" cy="1847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4733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52548"/>
            <a:ext cx="8596668" cy="1320800"/>
          </a:xfrm>
        </p:spPr>
        <p:txBody>
          <a:bodyPr>
            <a:noAutofit/>
          </a:bodyPr>
          <a:lstStyle/>
          <a:p>
            <a:pPr algn="ctr"/>
            <a:r>
              <a:rPr lang="en-GB" sz="4400" b="1" u="sng" dirty="0" smtClean="0">
                <a:solidFill>
                  <a:schemeClr val="tx1"/>
                </a:solidFill>
                <a:latin typeface="Arial" panose="020B0604020202020204" pitchFamily="34" charset="0"/>
                <a:cs typeface="Arial" panose="020B0604020202020204" pitchFamily="34" charset="0"/>
              </a:rPr>
              <a:t>How will I know how my child is doing at school?</a:t>
            </a:r>
            <a:endParaRPr lang="en-GB" sz="4400" b="1"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55117" y="1838373"/>
            <a:ext cx="9790369" cy="3778656"/>
          </a:xfrm>
        </p:spPr>
        <p:txBody>
          <a:bodyPr>
            <a:noAutofit/>
          </a:bodyPr>
          <a:lstStyle/>
          <a:p>
            <a:pPr marL="0" indent="0">
              <a:buNone/>
            </a:pPr>
            <a:r>
              <a:rPr lang="en-GB" sz="2400" dirty="0" smtClean="0">
                <a:solidFill>
                  <a:schemeClr val="tx1"/>
                </a:solidFill>
                <a:latin typeface="Arial" panose="020B0604020202020204" pitchFamily="34" charset="0"/>
                <a:cs typeface="Arial" panose="020B0604020202020204" pitchFamily="34" charset="0"/>
              </a:rPr>
              <a:t>Our Early Years team use their professional knowledge to understand your child’s level of development. If we have any concerns about your child’s progress, we will discuss these with you. </a:t>
            </a:r>
          </a:p>
          <a:p>
            <a:pPr marL="0" indent="0">
              <a:buNone/>
            </a:pPr>
            <a:endParaRPr lang="en-GB" sz="2400" dirty="0">
              <a:solidFill>
                <a:schemeClr val="tx1"/>
              </a:solidFill>
              <a:latin typeface="Arial" panose="020B0604020202020204" pitchFamily="34" charset="0"/>
              <a:cs typeface="Arial" panose="020B0604020202020204" pitchFamily="34" charset="0"/>
            </a:endParaRPr>
          </a:p>
          <a:p>
            <a:pPr marL="0" indent="0">
              <a:buNone/>
            </a:pPr>
            <a:r>
              <a:rPr lang="en-GB" sz="2400" dirty="0" smtClean="0">
                <a:solidFill>
                  <a:schemeClr val="tx1"/>
                </a:solidFill>
                <a:latin typeface="Arial" panose="020B0604020202020204" pitchFamily="34" charset="0"/>
                <a:cs typeface="Arial" panose="020B0604020202020204" pitchFamily="34" charset="0"/>
              </a:rPr>
              <a:t>Two formal assessments will take place during Reception:</a:t>
            </a:r>
          </a:p>
          <a:p>
            <a:r>
              <a:rPr lang="en-GB" sz="2400" dirty="0" smtClean="0">
                <a:solidFill>
                  <a:schemeClr val="tx1"/>
                </a:solidFill>
                <a:latin typeface="Arial" panose="020B0604020202020204" pitchFamily="34" charset="0"/>
                <a:cs typeface="Arial" panose="020B0604020202020204" pitchFamily="34" charset="0"/>
              </a:rPr>
              <a:t>The Reception Baseline Assessment (at the start of the Reception year)</a:t>
            </a:r>
          </a:p>
          <a:p>
            <a:r>
              <a:rPr lang="en-GB" sz="2400" dirty="0" smtClean="0">
                <a:solidFill>
                  <a:schemeClr val="tx1"/>
                </a:solidFill>
                <a:latin typeface="Arial" panose="020B0604020202020204" pitchFamily="34" charset="0"/>
                <a:cs typeface="Arial" panose="020B0604020202020204" pitchFamily="34" charset="0"/>
              </a:rPr>
              <a:t>The Early Years Foundation Stage Profile (at the end of Reception)</a:t>
            </a:r>
            <a:endParaRPr lang="en-GB"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46909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374" y="1263605"/>
            <a:ext cx="8954346" cy="3880773"/>
          </a:xfrm>
        </p:spPr>
        <p:txBody>
          <a:bodyPr>
            <a:normAutofit fontScale="92500" lnSpcReduction="20000"/>
          </a:bodyPr>
          <a:lstStyle/>
          <a:p>
            <a:pPr marL="0" indent="0">
              <a:buNone/>
            </a:pPr>
            <a:r>
              <a:rPr lang="en-GB" sz="2600" dirty="0">
                <a:solidFill>
                  <a:schemeClr val="tx1"/>
                </a:solidFill>
                <a:latin typeface="Arial" panose="020B0604020202020204" pitchFamily="34" charset="0"/>
                <a:cs typeface="Arial" panose="020B0604020202020204" pitchFamily="34" charset="0"/>
              </a:rPr>
              <a:t>Discussions at our </a:t>
            </a:r>
            <a:r>
              <a:rPr lang="en-GB" sz="2600" b="1" dirty="0">
                <a:solidFill>
                  <a:schemeClr val="tx1"/>
                </a:solidFill>
                <a:latin typeface="Arial" panose="020B0604020202020204" pitchFamily="34" charset="0"/>
                <a:cs typeface="Arial" panose="020B0604020202020204" pitchFamily="34" charset="0"/>
              </a:rPr>
              <a:t>Termly Learning Conferences </a:t>
            </a:r>
            <a:r>
              <a:rPr lang="en-GB" sz="2600" b="1" dirty="0" smtClean="0">
                <a:solidFill>
                  <a:schemeClr val="tx1"/>
                </a:solidFill>
                <a:latin typeface="Arial" panose="020B0604020202020204" pitchFamily="34" charset="0"/>
                <a:cs typeface="Arial" panose="020B0604020202020204" pitchFamily="34" charset="0"/>
              </a:rPr>
              <a:t>(TLCs) </a:t>
            </a:r>
            <a:r>
              <a:rPr lang="en-GB" sz="2600" dirty="0" smtClean="0">
                <a:solidFill>
                  <a:schemeClr val="tx1"/>
                </a:solidFill>
                <a:latin typeface="Arial" panose="020B0604020202020204" pitchFamily="34" charset="0"/>
                <a:cs typeface="Arial" panose="020B0604020202020204" pitchFamily="34" charset="0"/>
              </a:rPr>
              <a:t>will </a:t>
            </a:r>
            <a:r>
              <a:rPr lang="en-GB" sz="2600" dirty="0">
                <a:solidFill>
                  <a:schemeClr val="tx1"/>
                </a:solidFill>
                <a:latin typeface="Arial" panose="020B0604020202020204" pitchFamily="34" charset="0"/>
                <a:cs typeface="Arial" panose="020B0604020202020204" pitchFamily="34" charset="0"/>
              </a:rPr>
              <a:t>inform you </a:t>
            </a:r>
            <a:r>
              <a:rPr lang="en-GB" sz="2600" dirty="0" smtClean="0">
                <a:solidFill>
                  <a:schemeClr val="tx1"/>
                </a:solidFill>
                <a:latin typeface="Arial" panose="020B0604020202020204" pitchFamily="34" charset="0"/>
                <a:cs typeface="Arial" panose="020B0604020202020204" pitchFamily="34" charset="0"/>
              </a:rPr>
              <a:t>about </a:t>
            </a:r>
            <a:r>
              <a:rPr lang="en-GB" sz="2600" dirty="0">
                <a:solidFill>
                  <a:schemeClr val="tx1"/>
                </a:solidFill>
                <a:latin typeface="Arial" panose="020B0604020202020204" pitchFamily="34" charset="0"/>
                <a:cs typeface="Arial" panose="020B0604020202020204" pitchFamily="34" charset="0"/>
              </a:rPr>
              <a:t>how your child is progressing. At the end of the academic year, a report will be given to you to inform you of your child’s progress and whether they have met or are continuing to work towards the Early </a:t>
            </a:r>
            <a:r>
              <a:rPr lang="en-GB" sz="2600" dirty="0" smtClean="0">
                <a:solidFill>
                  <a:schemeClr val="tx1"/>
                </a:solidFill>
                <a:latin typeface="Arial" panose="020B0604020202020204" pitchFamily="34" charset="0"/>
                <a:cs typeface="Arial" panose="020B0604020202020204" pitchFamily="34" charset="0"/>
              </a:rPr>
              <a:t>Learning </a:t>
            </a:r>
            <a:r>
              <a:rPr lang="en-GB" sz="2600" dirty="0">
                <a:solidFill>
                  <a:schemeClr val="tx1"/>
                </a:solidFill>
                <a:latin typeface="Arial" panose="020B0604020202020204" pitchFamily="34" charset="0"/>
                <a:cs typeface="Arial" panose="020B0604020202020204" pitchFamily="34" charset="0"/>
              </a:rPr>
              <a:t>Goals (ELGs). There are 17 ELGs your child is expected to achieve by the end of Reception. </a:t>
            </a:r>
            <a:endParaRPr lang="en-GB" sz="2600" dirty="0" smtClean="0">
              <a:solidFill>
                <a:schemeClr val="tx1"/>
              </a:solidFill>
              <a:latin typeface="Arial" panose="020B0604020202020204" pitchFamily="34" charset="0"/>
              <a:cs typeface="Arial" panose="020B0604020202020204" pitchFamily="34" charset="0"/>
            </a:endParaRPr>
          </a:p>
          <a:p>
            <a:pPr marL="0" indent="0">
              <a:buNone/>
            </a:pPr>
            <a:endParaRPr lang="en-GB" sz="2600" dirty="0">
              <a:solidFill>
                <a:schemeClr val="tx1"/>
              </a:solidFill>
              <a:latin typeface="Arial" panose="020B0604020202020204" pitchFamily="34" charset="0"/>
              <a:cs typeface="Arial" panose="020B0604020202020204" pitchFamily="34" charset="0"/>
            </a:endParaRPr>
          </a:p>
          <a:p>
            <a:pPr marL="0" indent="0">
              <a:buNone/>
            </a:pPr>
            <a:r>
              <a:rPr lang="en-GB" sz="2600" dirty="0" smtClean="0">
                <a:solidFill>
                  <a:schemeClr val="tx1"/>
                </a:solidFill>
                <a:latin typeface="Arial" panose="020B0604020202020204" pitchFamily="34" charset="0"/>
                <a:cs typeface="Arial" panose="020B0604020202020204" pitchFamily="34" charset="0"/>
              </a:rPr>
              <a:t>The first TLC will be during the week of 1</a:t>
            </a:r>
            <a:r>
              <a:rPr lang="en-GB" sz="2600" baseline="30000" dirty="0" smtClean="0">
                <a:solidFill>
                  <a:schemeClr val="tx1"/>
                </a:solidFill>
                <a:latin typeface="Arial" panose="020B0604020202020204" pitchFamily="34" charset="0"/>
                <a:cs typeface="Arial" panose="020B0604020202020204" pitchFamily="34" charset="0"/>
              </a:rPr>
              <a:t>st</a:t>
            </a:r>
            <a:r>
              <a:rPr lang="en-GB" sz="2600" dirty="0" smtClean="0">
                <a:solidFill>
                  <a:schemeClr val="tx1"/>
                </a:solidFill>
                <a:latin typeface="Arial" panose="020B0604020202020204" pitchFamily="34" charset="0"/>
                <a:cs typeface="Arial" panose="020B0604020202020204" pitchFamily="34" charset="0"/>
              </a:rPr>
              <a:t> November. This will be a conversation on the phone with your child’s class teacher. You will receive more information about </a:t>
            </a:r>
            <a:r>
              <a:rPr lang="en-GB" sz="2600" dirty="0" smtClean="0">
                <a:solidFill>
                  <a:schemeClr val="tx1"/>
                </a:solidFill>
                <a:latin typeface="Arial" panose="020B0604020202020204" pitchFamily="34" charset="0"/>
                <a:cs typeface="Arial" panose="020B0604020202020204" pitchFamily="34" charset="0"/>
              </a:rPr>
              <a:t>the TLCs this week, including </a:t>
            </a:r>
            <a:r>
              <a:rPr lang="en-GB" sz="2600" smtClean="0">
                <a:solidFill>
                  <a:schemeClr val="tx1"/>
                </a:solidFill>
                <a:latin typeface="Arial" panose="020B0604020202020204" pitchFamily="34" charset="0"/>
                <a:cs typeface="Arial" panose="020B0604020202020204" pitchFamily="34" charset="0"/>
              </a:rPr>
              <a:t>a tim</a:t>
            </a:r>
            <a:r>
              <a:rPr lang="en-GB" sz="2600" smtClean="0">
                <a:solidFill>
                  <a:schemeClr val="tx1"/>
                </a:solidFill>
                <a:latin typeface="Arial" panose="020B0604020202020204" pitchFamily="34" charset="0"/>
                <a:cs typeface="Arial" panose="020B0604020202020204" pitchFamily="34" charset="0"/>
              </a:rPr>
              <a:t>e to sign up. </a:t>
            </a:r>
            <a:endParaRPr lang="en-GB" sz="2600" dirty="0">
              <a:solidFill>
                <a:schemeClr val="tx1"/>
              </a:solidFill>
              <a:latin typeface="Arial" panose="020B0604020202020204" pitchFamily="34" charset="0"/>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21394857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8863" y="467088"/>
            <a:ext cx="8149046" cy="4351338"/>
          </a:xfrm>
        </p:spPr>
        <p:txBody>
          <a:bodyPr>
            <a:normAutofit/>
          </a:bodyPr>
          <a:lstStyle/>
          <a:p>
            <a:pPr marL="0" indent="0">
              <a:buNone/>
            </a:pPr>
            <a:r>
              <a:rPr lang="en-GB" sz="2400" dirty="0" smtClean="0">
                <a:solidFill>
                  <a:schemeClr val="tx1"/>
                </a:solidFill>
                <a:latin typeface="Arial" panose="020B0604020202020204" pitchFamily="34" charset="0"/>
                <a:cs typeface="Arial" panose="020B0604020202020204" pitchFamily="34" charset="0"/>
              </a:rPr>
              <a:t>We will also share your child’s learning through the website and app </a:t>
            </a:r>
            <a:r>
              <a:rPr lang="en-GB" sz="2400" b="1" dirty="0" smtClean="0">
                <a:solidFill>
                  <a:schemeClr val="tx1"/>
                </a:solidFill>
                <a:latin typeface="Arial" panose="020B0604020202020204" pitchFamily="34" charset="0"/>
                <a:cs typeface="Arial" panose="020B0604020202020204" pitchFamily="34" charset="0"/>
              </a:rPr>
              <a:t>Class Dojo</a:t>
            </a:r>
            <a:r>
              <a:rPr lang="en-GB" sz="2400" dirty="0" smtClean="0">
                <a:solidFill>
                  <a:schemeClr val="tx1"/>
                </a:solidFill>
                <a:latin typeface="Arial" panose="020B0604020202020204" pitchFamily="34" charset="0"/>
                <a:cs typeface="Arial" panose="020B0604020202020204" pitchFamily="34" charset="0"/>
              </a:rPr>
              <a:t>. This will be by our Early Years staff sharing photos of learning and activities, setting weekly home learning activities or by sharing your child’s personal achievements through photos or comments via your child’s portfolio on Class Dojo. </a:t>
            </a:r>
          </a:p>
          <a:p>
            <a:pPr marL="0" indent="0">
              <a:buNone/>
            </a:pPr>
            <a:endParaRPr lang="en-GB" sz="2400" dirty="0">
              <a:solidFill>
                <a:schemeClr val="tx1"/>
              </a:solidFill>
              <a:latin typeface="Arial" panose="020B0604020202020204" pitchFamily="34" charset="0"/>
              <a:cs typeface="Arial" panose="020B0604020202020204" pitchFamily="34" charset="0"/>
            </a:endParaRPr>
          </a:p>
          <a:p>
            <a:pPr marL="0" indent="0">
              <a:buNone/>
            </a:pPr>
            <a:r>
              <a:rPr lang="en-GB" sz="2400" dirty="0" smtClean="0">
                <a:solidFill>
                  <a:schemeClr val="tx1"/>
                </a:solidFill>
                <a:latin typeface="Arial" panose="020B0604020202020204" pitchFamily="34" charset="0"/>
                <a:cs typeface="Arial" panose="020B0604020202020204" pitchFamily="34" charset="0"/>
              </a:rPr>
              <a:t>If you have not signed up to Class Dojo yet, please contact your child’s class teacher. </a:t>
            </a:r>
            <a:endParaRPr lang="en-GB" sz="2400" dirty="0">
              <a:solidFill>
                <a:schemeClr val="tx1"/>
              </a:solidFill>
              <a:latin typeface="Arial" panose="020B0604020202020204" pitchFamily="34" charset="0"/>
              <a:cs typeface="Arial" panose="020B0604020202020204" pitchFamily="34" charset="0"/>
            </a:endParaRPr>
          </a:p>
        </p:txBody>
      </p:sp>
      <p:pic>
        <p:nvPicPr>
          <p:cNvPr id="205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8169" y="4078785"/>
            <a:ext cx="2990251" cy="2353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5838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4400" b="1" u="sng" dirty="0" smtClean="0">
                <a:solidFill>
                  <a:schemeClr val="tx1"/>
                </a:solidFill>
                <a:latin typeface="Arial" panose="020B0604020202020204" pitchFamily="34" charset="0"/>
                <a:cs typeface="Arial" panose="020B0604020202020204" pitchFamily="34" charset="0"/>
              </a:rPr>
              <a:t>Changes to the Early Years Foundation Stage Framework</a:t>
            </a:r>
            <a:endParaRPr lang="en-GB" sz="4400" b="1"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GB" sz="2400" dirty="0" smtClean="0">
                <a:solidFill>
                  <a:schemeClr val="tx1"/>
                </a:solidFill>
                <a:latin typeface="Arial" panose="020B0604020202020204" pitchFamily="34" charset="0"/>
                <a:cs typeface="Arial" panose="020B0604020202020204" pitchFamily="34" charset="0"/>
              </a:rPr>
              <a:t>The Early Years Foundation Stage (EYFS) has been reformed and there is a new framework that all schools and settings are required to follow from September 2021. These national changes have been made to better support all pupils’ learning and development. It is also the aim that the new framework will better prepare pupils for the transition into Key Stage 1.</a:t>
            </a:r>
          </a:p>
          <a:p>
            <a:endParaRPr lang="en-GB" sz="2400" dirty="0">
              <a:solidFill>
                <a:schemeClr val="tx1"/>
              </a:solidFill>
              <a:latin typeface="Arial" panose="020B0604020202020204" pitchFamily="34" charset="0"/>
              <a:cs typeface="Arial" panose="020B0604020202020204" pitchFamily="34" charset="0"/>
            </a:endParaRPr>
          </a:p>
          <a:p>
            <a:pPr marL="0" indent="0">
              <a:buNone/>
            </a:pPr>
            <a:r>
              <a:rPr lang="en-GB" sz="2400" dirty="0" smtClean="0">
                <a:solidFill>
                  <a:schemeClr val="tx1"/>
                </a:solidFill>
                <a:latin typeface="Arial" panose="020B0604020202020204" pitchFamily="34" charset="0"/>
                <a:cs typeface="Arial" panose="020B0604020202020204" pitchFamily="34" charset="0"/>
              </a:rPr>
              <a:t>If you have had children in EYFS previously, you may notice some elements that have changed this year.</a:t>
            </a:r>
            <a:endParaRPr lang="en-GB"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040307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2474" y="557349"/>
            <a:ext cx="9751424" cy="5732826"/>
          </a:xfrm>
        </p:spPr>
        <p:txBody>
          <a:bodyPr>
            <a:normAutofit fontScale="92500"/>
          </a:bodyPr>
          <a:lstStyle/>
          <a:p>
            <a:r>
              <a:rPr lang="en-GB" sz="2400" dirty="0" smtClean="0">
                <a:solidFill>
                  <a:schemeClr val="tx1"/>
                </a:solidFill>
                <a:latin typeface="Arial" panose="020B0604020202020204" pitchFamily="34" charset="0"/>
                <a:cs typeface="Arial" panose="020B0604020202020204" pitchFamily="34" charset="0"/>
              </a:rPr>
              <a:t>Early Years staff will be spending less time on large amounts of written observations and assessments for evidence collection. This means that they can spend more time supporting and engaging with the children and their learning and development needs. We will be sharing ‘wow’ moments with parents verbally or via Class Dojo but this may mean you will see less observations for your child than in previous years. </a:t>
            </a:r>
          </a:p>
          <a:p>
            <a:pPr marL="0" indent="0">
              <a:buNone/>
            </a:pPr>
            <a:endParaRPr lang="en-GB" sz="2400" dirty="0" smtClean="0">
              <a:solidFill>
                <a:schemeClr val="tx1"/>
              </a:solidFill>
              <a:latin typeface="Arial" panose="020B0604020202020204" pitchFamily="34" charset="0"/>
              <a:cs typeface="Arial" panose="020B0604020202020204" pitchFamily="34" charset="0"/>
            </a:endParaRPr>
          </a:p>
          <a:p>
            <a:r>
              <a:rPr lang="en-GB" sz="2400" dirty="0" smtClean="0">
                <a:solidFill>
                  <a:schemeClr val="tx1"/>
                </a:solidFill>
                <a:latin typeface="Arial" panose="020B0604020202020204" pitchFamily="34" charset="0"/>
                <a:cs typeface="Arial" panose="020B0604020202020204" pitchFamily="34" charset="0"/>
              </a:rPr>
              <a:t>Pupils will no longer be assessed against statements from an age band category. Instead, staff will use their experience and knowledge to monitor if a child’s learning and development is on track for their age.</a:t>
            </a:r>
          </a:p>
          <a:p>
            <a:pPr marL="0" indent="0">
              <a:buNone/>
            </a:pPr>
            <a:endParaRPr lang="en-GB" sz="2400" dirty="0" smtClean="0">
              <a:solidFill>
                <a:schemeClr val="tx1"/>
              </a:solidFill>
              <a:latin typeface="Arial" panose="020B0604020202020204" pitchFamily="34" charset="0"/>
              <a:cs typeface="Arial" panose="020B0604020202020204" pitchFamily="34" charset="0"/>
            </a:endParaRPr>
          </a:p>
          <a:p>
            <a:r>
              <a:rPr lang="en-GB" sz="2400" dirty="0" smtClean="0">
                <a:solidFill>
                  <a:schemeClr val="tx1"/>
                </a:solidFill>
                <a:latin typeface="Arial" panose="020B0604020202020204" pitchFamily="34" charset="0"/>
                <a:cs typeface="Arial" panose="020B0604020202020204" pitchFamily="34" charset="0"/>
              </a:rPr>
              <a:t>The Early Learning Goals (ELGs) at the end of Reception have been changed to become more clear and easier to understand. Staff will use their judgements to assess if pupils have met these goals at the end of Reception and will inform parents/carers.</a:t>
            </a:r>
          </a:p>
          <a:p>
            <a:endParaRPr lang="en-GB" dirty="0"/>
          </a:p>
        </p:txBody>
      </p:sp>
    </p:spTree>
    <p:extLst>
      <p:ext uri="{BB962C8B-B14F-4D97-AF65-F5344CB8AC3E}">
        <p14:creationId xmlns:p14="http://schemas.microsoft.com/office/powerpoint/2010/main" val="9360956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8269" y="566057"/>
            <a:ext cx="9350828" cy="5758952"/>
          </a:xfrm>
        </p:spPr>
        <p:txBody>
          <a:bodyPr>
            <a:normAutofit lnSpcReduction="10000"/>
          </a:bodyPr>
          <a:lstStyle/>
          <a:p>
            <a:r>
              <a:rPr lang="en-GB" sz="2200" dirty="0" smtClean="0">
                <a:solidFill>
                  <a:schemeClr val="tx1"/>
                </a:solidFill>
                <a:latin typeface="Arial" panose="020B0604020202020204" pitchFamily="34" charset="0"/>
                <a:cs typeface="Arial" panose="020B0604020202020204" pitchFamily="34" charset="0"/>
              </a:rPr>
              <a:t>There is an emphasis on improving pupils’ language and vocabulary. We will be introducing vocabulary through the programme ‘Word Aware’ and also through stories, activities and through play. </a:t>
            </a:r>
          </a:p>
          <a:p>
            <a:pPr marL="0" indent="0">
              <a:buNone/>
            </a:pPr>
            <a:endParaRPr lang="en-GB" sz="2200" dirty="0" smtClean="0">
              <a:solidFill>
                <a:schemeClr val="tx1"/>
              </a:solidFill>
              <a:latin typeface="Arial" panose="020B0604020202020204" pitchFamily="34" charset="0"/>
              <a:cs typeface="Arial" panose="020B0604020202020204" pitchFamily="34" charset="0"/>
            </a:endParaRPr>
          </a:p>
          <a:p>
            <a:r>
              <a:rPr lang="en-GB" sz="2200" dirty="0" smtClean="0">
                <a:solidFill>
                  <a:schemeClr val="tx1"/>
                </a:solidFill>
                <a:latin typeface="Arial" panose="020B0604020202020204" pitchFamily="34" charset="0"/>
                <a:cs typeface="Arial" panose="020B0604020202020204" pitchFamily="34" charset="0"/>
              </a:rPr>
              <a:t>Literacy and numeracy skills focussed on in the EYFS have been adapted to better match up with the National Curri</a:t>
            </a:r>
            <a:r>
              <a:rPr lang="en-GB" sz="2200" dirty="0">
                <a:solidFill>
                  <a:schemeClr val="tx1"/>
                </a:solidFill>
                <a:latin typeface="Arial" panose="020B0604020202020204" pitchFamily="34" charset="0"/>
                <a:cs typeface="Arial" panose="020B0604020202020204" pitchFamily="34" charset="0"/>
              </a:rPr>
              <a:t>c</a:t>
            </a:r>
            <a:r>
              <a:rPr lang="en-GB" sz="2200" dirty="0" smtClean="0">
                <a:solidFill>
                  <a:schemeClr val="tx1"/>
                </a:solidFill>
                <a:latin typeface="Arial" panose="020B0604020202020204" pitchFamily="34" charset="0"/>
                <a:cs typeface="Arial" panose="020B0604020202020204" pitchFamily="34" charset="0"/>
              </a:rPr>
              <a:t>ulum that starts in year 1.</a:t>
            </a:r>
          </a:p>
          <a:p>
            <a:pPr marL="0" indent="0">
              <a:buNone/>
            </a:pPr>
            <a:endParaRPr lang="en-GB" sz="2200" dirty="0" smtClean="0">
              <a:solidFill>
                <a:schemeClr val="tx1"/>
              </a:solidFill>
              <a:latin typeface="Arial" panose="020B0604020202020204" pitchFamily="34" charset="0"/>
              <a:cs typeface="Arial" panose="020B0604020202020204" pitchFamily="34" charset="0"/>
            </a:endParaRPr>
          </a:p>
          <a:p>
            <a:r>
              <a:rPr lang="en-GB" sz="2200" dirty="0" smtClean="0">
                <a:solidFill>
                  <a:schemeClr val="tx1"/>
                </a:solidFill>
                <a:latin typeface="Arial" panose="020B0604020202020204" pitchFamily="34" charset="0"/>
                <a:cs typeface="Arial" panose="020B0604020202020204" pitchFamily="34" charset="0"/>
              </a:rPr>
              <a:t>There is no longer an exceeding judgement at the end of Reception. Pupils will instead be challenged to have a greater depth and understanding of ideas. </a:t>
            </a:r>
          </a:p>
          <a:p>
            <a:pPr marL="0" indent="0">
              <a:buNone/>
            </a:pPr>
            <a:endParaRPr lang="en-GB" sz="2200" dirty="0" smtClean="0">
              <a:solidFill>
                <a:schemeClr val="tx1"/>
              </a:solidFill>
              <a:latin typeface="Arial" panose="020B0604020202020204" pitchFamily="34" charset="0"/>
              <a:cs typeface="Arial" panose="020B0604020202020204" pitchFamily="34" charset="0"/>
            </a:endParaRPr>
          </a:p>
          <a:p>
            <a:r>
              <a:rPr lang="en-GB" sz="2200" dirty="0" smtClean="0">
                <a:solidFill>
                  <a:schemeClr val="tx1"/>
                </a:solidFill>
                <a:latin typeface="Arial" panose="020B0604020202020204" pitchFamily="34" charset="0"/>
                <a:cs typeface="Arial" panose="020B0604020202020204" pitchFamily="34" charset="0"/>
              </a:rPr>
              <a:t>Safeguarding and welfare of pupils is still of upmost priority, with the added mention of teaching pupils about the importance of good oral health and how to keep teeth clean and healthy. </a:t>
            </a:r>
          </a:p>
          <a:p>
            <a:endParaRPr lang="en-GB" dirty="0"/>
          </a:p>
        </p:txBody>
      </p:sp>
    </p:spTree>
    <p:extLst>
      <p:ext uri="{BB962C8B-B14F-4D97-AF65-F5344CB8AC3E}">
        <p14:creationId xmlns:p14="http://schemas.microsoft.com/office/powerpoint/2010/main" val="36279716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711" y="1332412"/>
            <a:ext cx="8596668" cy="1320800"/>
          </a:xfrm>
        </p:spPr>
        <p:txBody>
          <a:bodyPr>
            <a:noAutofit/>
          </a:bodyPr>
          <a:lstStyle/>
          <a:p>
            <a:pPr algn="ctr"/>
            <a:r>
              <a:rPr lang="en-GB" sz="4400" b="1" dirty="0" smtClean="0">
                <a:solidFill>
                  <a:schemeClr val="tx1"/>
                </a:solidFill>
                <a:latin typeface="Arial" panose="020B0604020202020204" pitchFamily="34" charset="0"/>
                <a:cs typeface="Arial" panose="020B0604020202020204" pitchFamily="34" charset="0"/>
              </a:rPr>
              <a:t>Thank you for coming</a:t>
            </a:r>
            <a:endParaRPr lang="en-GB" sz="4400" b="1" dirty="0">
              <a:solidFill>
                <a:schemeClr val="tx1"/>
              </a:solidFill>
              <a:latin typeface="Arial" panose="020B0604020202020204" pitchFamily="34" charset="0"/>
              <a:cs typeface="Arial" panose="020B0604020202020204" pitchFamily="34" charset="0"/>
            </a:endParaRPr>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49640" y="3335383"/>
            <a:ext cx="2852056" cy="2852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3895387"/>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114</TotalTime>
  <Words>938</Words>
  <Application>Microsoft Office PowerPoint</Application>
  <PresentationFormat>Widescreen</PresentationFormat>
  <Paragraphs>62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Trebuchet MS</vt:lpstr>
      <vt:lpstr>Wingdings 3</vt:lpstr>
      <vt:lpstr>Facet</vt:lpstr>
      <vt:lpstr>The Early Years Foundation Stage (EYFS) Framework 2021 </vt:lpstr>
      <vt:lpstr>What to expect in the Early Years Foundation Stage (EYFS)</vt:lpstr>
      <vt:lpstr>Seven areas of learning and development in the EYFS</vt:lpstr>
      <vt:lpstr>Understanding your child’s development</vt:lpstr>
      <vt:lpstr>How will my child learn?</vt:lpstr>
      <vt:lpstr>How will I know how my child is doing at school?</vt:lpstr>
      <vt:lpstr>PowerPoint Presentation</vt:lpstr>
      <vt:lpstr>PowerPoint Presentation</vt:lpstr>
      <vt:lpstr>Changes to the Early Years Foundation Stage Framework</vt:lpstr>
      <vt:lpstr>PowerPoint Presentation</vt:lpstr>
      <vt:lpstr>PowerPoint Presentation</vt:lpstr>
      <vt:lpstr>Thank you for coming</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Framework 2021</dc:title>
  <dc:creator>User</dc:creator>
  <cp:lastModifiedBy>Lea Kelly</cp:lastModifiedBy>
  <cp:revision>12</cp:revision>
  <dcterms:created xsi:type="dcterms:W3CDTF">2021-10-03T15:56:13Z</dcterms:created>
  <dcterms:modified xsi:type="dcterms:W3CDTF">2021-10-19T12:21:40Z</dcterms:modified>
</cp:coreProperties>
</file>