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F17D699-0EF6-4582-A617-117240A52629}"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21FD5E-C83D-46E7-92D6-F04C4A12BD63}" type="slidenum">
              <a:rPr lang="en-GB" smtClean="0"/>
              <a:t>‹#›</a:t>
            </a:fld>
            <a:endParaRPr lang="en-GB"/>
          </a:p>
        </p:txBody>
      </p:sp>
    </p:spTree>
    <p:extLst>
      <p:ext uri="{BB962C8B-B14F-4D97-AF65-F5344CB8AC3E}">
        <p14:creationId xmlns:p14="http://schemas.microsoft.com/office/powerpoint/2010/main" val="27131977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F17D699-0EF6-4582-A617-117240A52629}"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21FD5E-C83D-46E7-92D6-F04C4A12BD63}" type="slidenum">
              <a:rPr lang="en-GB" smtClean="0"/>
              <a:t>‹#›</a:t>
            </a:fld>
            <a:endParaRPr lang="en-GB"/>
          </a:p>
        </p:txBody>
      </p:sp>
    </p:spTree>
    <p:extLst>
      <p:ext uri="{BB962C8B-B14F-4D97-AF65-F5344CB8AC3E}">
        <p14:creationId xmlns:p14="http://schemas.microsoft.com/office/powerpoint/2010/main" val="16136619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F17D699-0EF6-4582-A617-117240A52629}"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21FD5E-C83D-46E7-92D6-F04C4A12BD63}" type="slidenum">
              <a:rPr lang="en-GB" smtClean="0"/>
              <a:t>‹#›</a:t>
            </a:fld>
            <a:endParaRPr lang="en-GB"/>
          </a:p>
        </p:txBody>
      </p:sp>
    </p:spTree>
    <p:extLst>
      <p:ext uri="{BB962C8B-B14F-4D97-AF65-F5344CB8AC3E}">
        <p14:creationId xmlns:p14="http://schemas.microsoft.com/office/powerpoint/2010/main" val="8769665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F17D699-0EF6-4582-A617-117240A52629}" type="datetimeFigureOut">
              <a:rPr lang="en-GB" smtClean="0"/>
              <a:t>26/04/2022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21FD5E-C83D-46E7-92D6-F04C4A12BD63}" type="slidenum">
              <a:rPr lang="en-GB" smtClean="0"/>
              <a:t>‹#›</a:t>
            </a:fld>
            <a:endParaRPr lang="en-GB"/>
          </a:p>
        </p:txBody>
      </p:sp>
    </p:spTree>
    <p:extLst>
      <p:ext uri="{BB962C8B-B14F-4D97-AF65-F5344CB8AC3E}">
        <p14:creationId xmlns:p14="http://schemas.microsoft.com/office/powerpoint/2010/main" val="4218217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F17D699-0EF6-4582-A617-117240A52629}" type="datetimeFigureOut">
              <a:rPr lang="en-GB" smtClean="0"/>
              <a:t>26/04/2022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621FD5E-C83D-46E7-92D6-F04C4A12BD63}" type="slidenum">
              <a:rPr lang="en-GB" smtClean="0"/>
              <a:t>‹#›</a:t>
            </a:fld>
            <a:endParaRPr lang="en-GB"/>
          </a:p>
        </p:txBody>
      </p:sp>
    </p:spTree>
    <p:extLst>
      <p:ext uri="{BB962C8B-B14F-4D97-AF65-F5344CB8AC3E}">
        <p14:creationId xmlns:p14="http://schemas.microsoft.com/office/powerpoint/2010/main" val="760179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F17D699-0EF6-4582-A617-117240A52629}" type="datetimeFigureOut">
              <a:rPr lang="en-GB" smtClean="0"/>
              <a:t>26/04/2022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621FD5E-C83D-46E7-92D6-F04C4A12BD63}" type="slidenum">
              <a:rPr lang="en-GB" smtClean="0"/>
              <a:t>‹#›</a:t>
            </a:fld>
            <a:endParaRPr lang="en-GB"/>
          </a:p>
        </p:txBody>
      </p:sp>
    </p:spTree>
    <p:extLst>
      <p:ext uri="{BB962C8B-B14F-4D97-AF65-F5344CB8AC3E}">
        <p14:creationId xmlns:p14="http://schemas.microsoft.com/office/powerpoint/2010/main" val="1514524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17D699-0EF6-4582-A617-117240A52629}" type="datetimeFigureOut">
              <a:rPr lang="en-GB" smtClean="0"/>
              <a:t>26/04/2022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621FD5E-C83D-46E7-92D6-F04C4A12BD63}" type="slidenum">
              <a:rPr lang="en-GB" smtClean="0"/>
              <a:t>‹#›</a:t>
            </a:fld>
            <a:endParaRPr lang="en-GB"/>
          </a:p>
        </p:txBody>
      </p:sp>
    </p:spTree>
    <p:extLst>
      <p:ext uri="{BB962C8B-B14F-4D97-AF65-F5344CB8AC3E}">
        <p14:creationId xmlns:p14="http://schemas.microsoft.com/office/powerpoint/2010/main" val="2557365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F17D699-0EF6-4582-A617-117240A52629}" type="datetimeFigureOut">
              <a:rPr lang="en-GB" smtClean="0"/>
              <a:t>26/04/2022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21FD5E-C83D-46E7-92D6-F04C4A12BD63}" type="slidenum">
              <a:rPr lang="en-GB" smtClean="0"/>
              <a:t>‹#›</a:t>
            </a:fld>
            <a:endParaRPr lang="en-GB"/>
          </a:p>
        </p:txBody>
      </p:sp>
    </p:spTree>
    <p:extLst>
      <p:ext uri="{BB962C8B-B14F-4D97-AF65-F5344CB8AC3E}">
        <p14:creationId xmlns:p14="http://schemas.microsoft.com/office/powerpoint/2010/main" val="2775860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F17D699-0EF6-4582-A617-117240A52629}" type="datetimeFigureOut">
              <a:rPr lang="en-GB" smtClean="0"/>
              <a:t>26/04/2022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621FD5E-C83D-46E7-92D6-F04C4A12BD63}" type="slidenum">
              <a:rPr lang="en-GB" smtClean="0"/>
              <a:t>‹#›</a:t>
            </a:fld>
            <a:endParaRPr lang="en-GB"/>
          </a:p>
        </p:txBody>
      </p:sp>
    </p:spTree>
    <p:extLst>
      <p:ext uri="{BB962C8B-B14F-4D97-AF65-F5344CB8AC3E}">
        <p14:creationId xmlns:p14="http://schemas.microsoft.com/office/powerpoint/2010/main" val="17905075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F17D699-0EF6-4582-A617-117240A52629}"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21FD5E-C83D-46E7-92D6-F04C4A12BD63}" type="slidenum">
              <a:rPr lang="en-GB" smtClean="0"/>
              <a:t>‹#›</a:t>
            </a:fld>
            <a:endParaRPr lang="en-GB"/>
          </a:p>
        </p:txBody>
      </p:sp>
    </p:spTree>
    <p:extLst>
      <p:ext uri="{BB962C8B-B14F-4D97-AF65-F5344CB8AC3E}">
        <p14:creationId xmlns:p14="http://schemas.microsoft.com/office/powerpoint/2010/main" val="23236173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F17D699-0EF6-4582-A617-117240A52629}" type="datetimeFigureOut">
              <a:rPr lang="en-GB" smtClean="0"/>
              <a:t>26/04/2022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621FD5E-C83D-46E7-92D6-F04C4A12BD63}" type="slidenum">
              <a:rPr lang="en-GB" smtClean="0"/>
              <a:t>‹#›</a:t>
            </a:fld>
            <a:endParaRPr lang="en-GB"/>
          </a:p>
        </p:txBody>
      </p:sp>
    </p:spTree>
    <p:extLst>
      <p:ext uri="{BB962C8B-B14F-4D97-AF65-F5344CB8AC3E}">
        <p14:creationId xmlns:p14="http://schemas.microsoft.com/office/powerpoint/2010/main" val="864606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17D699-0EF6-4582-A617-117240A52629}" type="datetimeFigureOut">
              <a:rPr lang="en-GB" smtClean="0"/>
              <a:t>26/04/2022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21FD5E-C83D-46E7-92D6-F04C4A12BD63}" type="slidenum">
              <a:rPr lang="en-GB" smtClean="0"/>
              <a:t>‹#›</a:t>
            </a:fld>
            <a:endParaRPr lang="en-GB"/>
          </a:p>
        </p:txBody>
      </p:sp>
    </p:spTree>
    <p:extLst>
      <p:ext uri="{BB962C8B-B14F-4D97-AF65-F5344CB8AC3E}">
        <p14:creationId xmlns:p14="http://schemas.microsoft.com/office/powerpoint/2010/main" val="5092956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bing.com/videos/search?q=phonic+screening+check+video&amp;view=detail&amp;mid=95C1605F23A13E78531495C1605F23A13E785314&amp;FORM=VIR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862592"/>
            <a:ext cx="9144000" cy="2387600"/>
          </a:xfrm>
        </p:spPr>
        <p:txBody>
          <a:bodyPr>
            <a:normAutofit fontScale="90000"/>
          </a:bodyPr>
          <a:lstStyle/>
          <a:p>
            <a:r>
              <a:rPr lang="en-GB" sz="8000" dirty="0" smtClean="0">
                <a:latin typeface="Arial" panose="020B0604020202020204" pitchFamily="34" charset="0"/>
                <a:cs typeface="Arial" panose="020B0604020202020204" pitchFamily="34" charset="0"/>
              </a:rPr>
              <a:t>Phonic Screening Check</a:t>
            </a:r>
            <a:r>
              <a:rPr lang="en-GB" dirty="0" smtClean="0"/>
              <a:t/>
            </a:r>
            <a:br>
              <a:rPr lang="en-GB" dirty="0" smtClean="0"/>
            </a:br>
            <a:endParaRPr lang="en-GB" dirty="0"/>
          </a:p>
        </p:txBody>
      </p:sp>
      <p:sp>
        <p:nvSpPr>
          <p:cNvPr id="3" name="Subtitle 2"/>
          <p:cNvSpPr>
            <a:spLocks noGrp="1"/>
          </p:cNvSpPr>
          <p:nvPr>
            <p:ph type="subTitle" idx="1"/>
          </p:nvPr>
        </p:nvSpPr>
        <p:spPr>
          <a:xfrm>
            <a:off x="1524000" y="3976507"/>
            <a:ext cx="9144000" cy="1655762"/>
          </a:xfrm>
        </p:spPr>
        <p:txBody>
          <a:bodyPr/>
          <a:lstStyle/>
          <a:p>
            <a:r>
              <a:rPr lang="en-GB" b="1" dirty="0" smtClean="0">
                <a:latin typeface="Arial" panose="020B0604020202020204" pitchFamily="34" charset="0"/>
                <a:cs typeface="Arial" panose="020B0604020202020204" pitchFamily="34" charset="0"/>
              </a:rPr>
              <a:t>A Guide for Parents</a:t>
            </a:r>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03959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Arial" panose="020B0604020202020204" pitchFamily="34" charset="0"/>
                <a:cs typeface="Arial" panose="020B0604020202020204" pitchFamily="34" charset="0"/>
              </a:rPr>
              <a:t>What is phonics?</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825625"/>
            <a:ext cx="7624156" cy="4351338"/>
          </a:xfrm>
        </p:spPr>
        <p:txBody>
          <a:bodyPr/>
          <a:lstStyle/>
          <a:p>
            <a:pPr marL="0" indent="0">
              <a:buNone/>
            </a:pPr>
            <a:r>
              <a:rPr lang="en-GB" dirty="0" smtClean="0"/>
              <a:t>Children begin to learn phonics in the Early Years (Nursery and Reception). Children start by learning that individual letters make sounds. As they progress through Reception and into Year 1, they will begin to blend the sounds in words to read. By the end of Year 2, children will typically be able to read a wide variety of texts with fluency and expression. </a:t>
            </a:r>
            <a:endParaRPr lang="en-GB" dirty="0"/>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13105" y="2019796"/>
            <a:ext cx="2840695" cy="34749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450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188912"/>
            <a:ext cx="10515600" cy="4351338"/>
          </a:xfrm>
        </p:spPr>
        <p:txBody>
          <a:bodyPr/>
          <a:lstStyle/>
          <a:p>
            <a:pPr marL="0" indent="0">
              <a:buNone/>
            </a:pPr>
            <a:r>
              <a:rPr lang="en-GB" dirty="0" smtClean="0"/>
              <a:t>We use the programme ‘Read Write </a:t>
            </a:r>
            <a:r>
              <a:rPr lang="en-GB" dirty="0" err="1" smtClean="0"/>
              <a:t>Inc</a:t>
            </a:r>
            <a:r>
              <a:rPr lang="en-GB" dirty="0" smtClean="0"/>
              <a:t>’ to help us to teach your child to read. Typically from Reception to Year 2, your child will progress through the programme. We are now using the coloured ‘Read Write </a:t>
            </a:r>
            <a:r>
              <a:rPr lang="en-GB" dirty="0" err="1" smtClean="0"/>
              <a:t>Inc</a:t>
            </a:r>
            <a:r>
              <a:rPr lang="en-GB" dirty="0" smtClean="0"/>
              <a:t>’ books within our phonics lessons and your child will progress through the colours. </a:t>
            </a:r>
            <a:endParaRPr lang="en-GB" dirty="0"/>
          </a:p>
        </p:txBody>
      </p:sp>
      <p:pic>
        <p:nvPicPr>
          <p:cNvPr id="2050"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6266" y="606829"/>
            <a:ext cx="6011879" cy="18857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3344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Arial" panose="020B0604020202020204" pitchFamily="34" charset="0"/>
                <a:cs typeface="Arial" panose="020B0604020202020204" pitchFamily="34" charset="0"/>
              </a:rPr>
              <a:t>What does phonics look like at school?</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buNone/>
            </a:pPr>
            <a:r>
              <a:rPr lang="en-GB" sz="2400" dirty="0" smtClean="0">
                <a:latin typeface="Arial" panose="020B0604020202020204" pitchFamily="34" charset="0"/>
                <a:cs typeface="Arial" panose="020B0604020202020204" pitchFamily="34" charset="0"/>
              </a:rPr>
              <a:t>Every child takes part in a 45 minute phonics session every day. This session runs from 9:05-9:50am. It is vital that your child is at school on time so that they don’t miss out on key reading skills. The phonics groups are carefully planned so that your child is learning from exactly where they need. </a:t>
            </a: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dirty="0" smtClean="0">
                <a:latin typeface="Arial" panose="020B0604020202020204" pitchFamily="34" charset="0"/>
                <a:cs typeface="Arial" panose="020B0604020202020204" pitchFamily="34" charset="0"/>
              </a:rPr>
              <a:t>In a phonics lesson, children will learn a new sound or they will rehearse and re-cap a sound that they have previously learnt. They will practise their spelling by writing words containing sounds they have learnt so far. They will also develop their reading and comprehension skills through reading key texts that are selected to perfectly match your child’s reading ability. </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14548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Arial" panose="020B0604020202020204" pitchFamily="34" charset="0"/>
                <a:cs typeface="Arial" panose="020B0604020202020204" pitchFamily="34" charset="0"/>
              </a:rPr>
              <a:t>Phonic Screening Check</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lgn="just">
              <a:buNone/>
              <a:defRPr/>
            </a:pPr>
            <a:r>
              <a:rPr lang="en-GB" sz="2400" dirty="0">
                <a:solidFill>
                  <a:schemeClr val="bg2">
                    <a:lumMod val="10000"/>
                  </a:schemeClr>
                </a:solidFill>
                <a:latin typeface="Arial" panose="020B0604020202020204" pitchFamily="34" charset="0"/>
                <a:cs typeface="Arial" panose="020B0604020202020204" pitchFamily="34" charset="0"/>
              </a:rPr>
              <a:t>Children in Year 1 throughout the country will all be taking part in a phonics screening check during the same week in June</a:t>
            </a:r>
            <a:r>
              <a:rPr lang="en-GB" sz="2400" dirty="0" smtClean="0">
                <a:solidFill>
                  <a:schemeClr val="bg2">
                    <a:lumMod val="10000"/>
                  </a:schemeClr>
                </a:solidFill>
                <a:latin typeface="Arial" panose="020B0604020202020204" pitchFamily="34" charset="0"/>
                <a:cs typeface="Arial" panose="020B0604020202020204" pitchFamily="34" charset="0"/>
              </a:rPr>
              <a:t>. This year it is during the week commencing 6</a:t>
            </a:r>
            <a:r>
              <a:rPr lang="en-GB" sz="2400" baseline="30000" dirty="0" smtClean="0">
                <a:solidFill>
                  <a:schemeClr val="bg2">
                    <a:lumMod val="10000"/>
                  </a:schemeClr>
                </a:solidFill>
                <a:latin typeface="Arial" panose="020B0604020202020204" pitchFamily="34" charset="0"/>
                <a:cs typeface="Arial" panose="020B0604020202020204" pitchFamily="34" charset="0"/>
              </a:rPr>
              <a:t>th</a:t>
            </a:r>
            <a:r>
              <a:rPr lang="en-GB" sz="2400" dirty="0" smtClean="0">
                <a:solidFill>
                  <a:schemeClr val="bg2">
                    <a:lumMod val="10000"/>
                  </a:schemeClr>
                </a:solidFill>
                <a:latin typeface="Arial" panose="020B0604020202020204" pitchFamily="34" charset="0"/>
                <a:cs typeface="Arial" panose="020B0604020202020204" pitchFamily="34" charset="0"/>
              </a:rPr>
              <a:t> June. </a:t>
            </a:r>
            <a:r>
              <a:rPr lang="en-GB" sz="2400" dirty="0">
                <a:solidFill>
                  <a:schemeClr val="bg2">
                    <a:lumMod val="10000"/>
                  </a:schemeClr>
                </a:solidFill>
                <a:latin typeface="Arial" panose="020B0604020202020204" pitchFamily="34" charset="0"/>
                <a:cs typeface="Arial" panose="020B0604020202020204" pitchFamily="34" charset="0"/>
              </a:rPr>
              <a:t>Children in Year 2 will also take the check if they did not achieve the required result when in Year 1 or they have not taken the test before. </a:t>
            </a:r>
          </a:p>
          <a:p>
            <a:pPr algn="just">
              <a:defRPr/>
            </a:pPr>
            <a:endParaRPr lang="en-GB" sz="2400" dirty="0">
              <a:solidFill>
                <a:schemeClr val="bg2">
                  <a:lumMod val="10000"/>
                </a:schemeClr>
              </a:solidFill>
              <a:latin typeface="Arial" panose="020B0604020202020204" pitchFamily="34" charset="0"/>
              <a:cs typeface="Arial" panose="020B0604020202020204" pitchFamily="34" charset="0"/>
            </a:endParaRPr>
          </a:p>
          <a:p>
            <a:pPr marL="0" indent="0" algn="just">
              <a:buNone/>
              <a:defRPr/>
            </a:pPr>
            <a:r>
              <a:rPr lang="en-GB" sz="2400" dirty="0" err="1">
                <a:solidFill>
                  <a:schemeClr val="bg2">
                    <a:lumMod val="10000"/>
                  </a:schemeClr>
                </a:solidFill>
                <a:latin typeface="Arial" panose="020B0604020202020204" pitchFamily="34" charset="0"/>
                <a:cs typeface="Arial" panose="020B0604020202020204" pitchFamily="34" charset="0"/>
              </a:rPr>
              <a:t>Headteachers</a:t>
            </a:r>
            <a:r>
              <a:rPr lang="en-GB" sz="2400" dirty="0">
                <a:solidFill>
                  <a:schemeClr val="bg2">
                    <a:lumMod val="10000"/>
                  </a:schemeClr>
                </a:solidFill>
                <a:latin typeface="Arial" panose="020B0604020202020204" pitchFamily="34" charset="0"/>
                <a:cs typeface="Arial" panose="020B0604020202020204" pitchFamily="34" charset="0"/>
              </a:rPr>
              <a:t> should decide whether it is appropriate for each of their pupils to take the phonics screening check. The phonics screening check is designed to confirm whether individual children have learnt phonic decoding and blending skills to an appropriate standard.</a:t>
            </a:r>
          </a:p>
        </p:txBody>
      </p:sp>
    </p:spTree>
    <p:extLst>
      <p:ext uri="{BB962C8B-B14F-4D97-AF65-F5344CB8AC3E}">
        <p14:creationId xmlns:p14="http://schemas.microsoft.com/office/powerpoint/2010/main" val="3864589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Arial" panose="020B0604020202020204" pitchFamily="34" charset="0"/>
                <a:cs typeface="Arial" panose="020B0604020202020204" pitchFamily="34" charset="0"/>
              </a:rPr>
              <a:t>What happens in the check?</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825625"/>
            <a:ext cx="6421740" cy="4351338"/>
          </a:xfrm>
        </p:spPr>
        <p:txBody>
          <a:bodyPr/>
          <a:lstStyle/>
          <a:p>
            <a:pPr marL="0" indent="0">
              <a:buNone/>
            </a:pPr>
            <a:r>
              <a:rPr lang="en-GB" dirty="0" smtClean="0">
                <a:solidFill>
                  <a:schemeClr val="bg2">
                    <a:lumMod val="10000"/>
                  </a:schemeClr>
                </a:solidFill>
                <a:latin typeface="Arial" panose="020B0604020202020204" pitchFamily="34" charset="0"/>
                <a:cs typeface="Arial" panose="020B0604020202020204" pitchFamily="34" charset="0"/>
              </a:rPr>
              <a:t>The check contains 40 words. Each child will sit one-to-one and read each word aloud to a teacher. The test will take approximately 10 minutes per child, although all children are different and will complete the check at their own pace. The list of words the children read is a combination of 20 real words and 20 alien words (made up words).</a:t>
            </a:r>
          </a:p>
          <a:p>
            <a:pPr marL="0" indent="0">
              <a:buNone/>
            </a:pPr>
            <a:endParaRPr lang="en-GB" dirty="0"/>
          </a:p>
        </p:txBody>
      </p:sp>
      <p:pic>
        <p:nvPicPr>
          <p:cNvPr id="3074"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91953" y="1610769"/>
            <a:ext cx="3380351" cy="4781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7718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Arial" panose="020B0604020202020204" pitchFamily="34" charset="0"/>
                <a:cs typeface="Arial" panose="020B0604020202020204" pitchFamily="34" charset="0"/>
              </a:rPr>
              <a:t>Alien Words </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72934" y="1690688"/>
            <a:ext cx="5986549" cy="4151226"/>
          </a:xfrm>
        </p:spPr>
        <p:txBody>
          <a:bodyPr>
            <a:normAutofit fontScale="85000" lnSpcReduction="20000"/>
          </a:bodyPr>
          <a:lstStyle/>
          <a:p>
            <a:pPr marL="0" indent="0">
              <a:buNone/>
            </a:pPr>
            <a:r>
              <a:rPr lang="en-GB" dirty="0" smtClean="0">
                <a:solidFill>
                  <a:schemeClr val="bg2">
                    <a:lumMod val="10000"/>
                  </a:schemeClr>
                </a:solidFill>
                <a:latin typeface="Arial" panose="020B0604020202020204" pitchFamily="34" charset="0"/>
                <a:cs typeface="Arial" panose="020B0604020202020204" pitchFamily="34" charset="0"/>
              </a:rPr>
              <a:t>The alien words will be shown to your child with a picture of an alien. This provides the children with a context for the alien word which is independent from any existing vocabulary they may have. Alien words are included because they will be new to all pupils; they do not favour children with a good vocabulary knowledge or visual memory of words. </a:t>
            </a:r>
          </a:p>
          <a:p>
            <a:pPr marL="0" indent="0">
              <a:buNone/>
            </a:pPr>
            <a:endParaRPr lang="en-GB" dirty="0">
              <a:solidFill>
                <a:schemeClr val="bg2">
                  <a:lumMod val="10000"/>
                </a:schemeClr>
              </a:solidFill>
              <a:latin typeface="Arial" panose="020B0604020202020204" pitchFamily="34" charset="0"/>
              <a:cs typeface="Arial" panose="020B0604020202020204" pitchFamily="34" charset="0"/>
            </a:endParaRPr>
          </a:p>
          <a:p>
            <a:pPr marL="0" indent="0">
              <a:buNone/>
            </a:pPr>
            <a:r>
              <a:rPr lang="en-GB" dirty="0" smtClean="0">
                <a:solidFill>
                  <a:schemeClr val="bg2">
                    <a:lumMod val="10000"/>
                  </a:schemeClr>
                </a:solidFill>
                <a:latin typeface="Arial" panose="020B0604020202020204" pitchFamily="34" charset="0"/>
                <a:cs typeface="Arial" panose="020B0604020202020204" pitchFamily="34" charset="0"/>
              </a:rPr>
              <a:t>Some schools may call alien words ‘pseudo words’ or ‘nonsense words’. The children will be familiar with reading alien words in their daily phonics lesson. </a:t>
            </a:r>
          </a:p>
          <a:p>
            <a:pPr marL="0" indent="0">
              <a:buNone/>
            </a:pPr>
            <a:endParaRPr lang="en-GB" dirty="0"/>
          </a:p>
        </p:txBody>
      </p:sp>
      <p:pic>
        <p:nvPicPr>
          <p:cNvPr id="4098"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4798" y="2493817"/>
            <a:ext cx="4733692" cy="2366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78318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90452" y="902517"/>
            <a:ext cx="10515600" cy="4351338"/>
          </a:xfrm>
        </p:spPr>
        <p:txBody>
          <a:bodyPr>
            <a:normAutofit lnSpcReduction="10000"/>
          </a:bodyPr>
          <a:lstStyle/>
          <a:p>
            <a:pPr marL="0" indent="0">
              <a:buNone/>
            </a:pPr>
            <a:r>
              <a:rPr lang="en-GB" dirty="0" smtClean="0">
                <a:latin typeface="Arial" panose="020B0604020202020204" pitchFamily="34" charset="0"/>
                <a:cs typeface="Arial" panose="020B0604020202020204" pitchFamily="34" charset="0"/>
                <a:hlinkClick r:id="rId2"/>
              </a:rPr>
              <a:t>Year 1 phonics screening check training video - Bing video</a:t>
            </a:r>
            <a:endParaRPr lang="en-GB" dirty="0" smtClean="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smtClean="0">
                <a:latin typeface="Arial" panose="020B0604020202020204" pitchFamily="34" charset="0"/>
                <a:cs typeface="Arial" panose="020B0604020202020204" pitchFamily="34" charset="0"/>
              </a:rPr>
              <a:t>Children are not given any support to read the words in the check; however the following guidance is accepted:</a:t>
            </a:r>
          </a:p>
          <a:p>
            <a:r>
              <a:rPr lang="en-GB" dirty="0" smtClean="0">
                <a:latin typeface="Arial" panose="020B0604020202020204" pitchFamily="34" charset="0"/>
                <a:cs typeface="Arial" panose="020B0604020202020204" pitchFamily="34" charset="0"/>
              </a:rPr>
              <a:t>Children self-correcting</a:t>
            </a:r>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Children sounding out each letter before reading the word</a:t>
            </a:r>
          </a:p>
          <a:p>
            <a:r>
              <a:rPr lang="en-GB" dirty="0" smtClean="0">
                <a:latin typeface="Arial" panose="020B0604020202020204" pitchFamily="34" charset="0"/>
                <a:cs typeface="Arial" panose="020B0604020202020204" pitchFamily="34" charset="0"/>
              </a:rPr>
              <a:t>Children reading the words without sounding out each letter</a:t>
            </a:r>
          </a:p>
          <a:p>
            <a:r>
              <a:rPr lang="en-GB" dirty="0" smtClean="0">
                <a:latin typeface="Arial" panose="020B0604020202020204" pitchFamily="34" charset="0"/>
                <a:cs typeface="Arial" panose="020B0604020202020204" pitchFamily="34" charset="0"/>
              </a:rPr>
              <a:t>Children reading the words in their accent </a:t>
            </a:r>
          </a:p>
          <a:p>
            <a:r>
              <a:rPr lang="en-GB" dirty="0" smtClean="0">
                <a:latin typeface="Arial" panose="020B0604020202020204" pitchFamily="34" charset="0"/>
                <a:cs typeface="Arial" panose="020B0604020202020204" pitchFamily="34" charset="0"/>
              </a:rPr>
              <a:t>Children’s typical speech is also considered </a:t>
            </a:r>
          </a:p>
        </p:txBody>
      </p:sp>
    </p:spTree>
    <p:extLst>
      <p:ext uri="{BB962C8B-B14F-4D97-AF65-F5344CB8AC3E}">
        <p14:creationId xmlns:p14="http://schemas.microsoft.com/office/powerpoint/2010/main" val="3969000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Arial" panose="020B0604020202020204" pitchFamily="34" charset="0"/>
                <a:cs typeface="Arial" panose="020B0604020202020204" pitchFamily="34" charset="0"/>
              </a:rPr>
              <a:t>Take a look…</a:t>
            </a:r>
            <a:endParaRPr lang="en-GB" b="1" dirty="0">
              <a:latin typeface="Arial" panose="020B0604020202020204" pitchFamily="34" charset="0"/>
              <a:cs typeface="Arial" panose="020B0604020202020204" pitchFamily="34" charset="0"/>
            </a:endParaRPr>
          </a:p>
        </p:txBody>
      </p:sp>
      <p:pic>
        <p:nvPicPr>
          <p:cNvPr id="1026" name="Picture 2" descr="Image result for phonic screening check pap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1164" y="1816203"/>
            <a:ext cx="3249476" cy="45950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566263" y="1816203"/>
            <a:ext cx="4667794" cy="1384995"/>
          </a:xfrm>
          <a:prstGeom prst="rect">
            <a:avLst/>
          </a:prstGeom>
          <a:noFill/>
        </p:spPr>
        <p:txBody>
          <a:bodyPr wrap="square" rtlCol="0">
            <a:spAutoFit/>
          </a:bodyPr>
          <a:lstStyle/>
          <a:p>
            <a:r>
              <a:rPr lang="en-GB" sz="2800" dirty="0" smtClean="0">
                <a:latin typeface="Arial" panose="020B0604020202020204" pitchFamily="34" charset="0"/>
                <a:cs typeface="Arial" panose="020B0604020202020204" pitchFamily="34" charset="0"/>
              </a:rPr>
              <a:t>On your table, you will find some examples of previous year’s checks. </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50736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Arial" panose="020B0604020202020204" pitchFamily="34" charset="0"/>
                <a:cs typeface="Arial" panose="020B0604020202020204" pitchFamily="34" charset="0"/>
              </a:rPr>
              <a:t>Reporting to Parents</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en-GB" dirty="0" smtClean="0">
                <a:solidFill>
                  <a:schemeClr val="bg2">
                    <a:lumMod val="10000"/>
                  </a:schemeClr>
                </a:solidFill>
                <a:latin typeface="Arial" panose="020B0604020202020204" pitchFamily="34" charset="0"/>
                <a:cs typeface="Arial" panose="020B0604020202020204" pitchFamily="34" charset="0"/>
              </a:rPr>
              <a:t>By the end of the summer term, all schools must report each child's results to their parents. They will also confirm if the child has met the standard threshold. Children who do not achieve the expected level will retake the test when they are in Year 2.</a:t>
            </a:r>
          </a:p>
          <a:p>
            <a:pPr marL="0" indent="0">
              <a:buNone/>
            </a:pPr>
            <a:endParaRPr lang="en-GB" dirty="0">
              <a:solidFill>
                <a:schemeClr val="bg2">
                  <a:lumMod val="10000"/>
                </a:schemeClr>
              </a:solidFill>
              <a:latin typeface="Arial" panose="020B0604020202020204" pitchFamily="34" charset="0"/>
              <a:cs typeface="Arial" panose="020B0604020202020204" pitchFamily="34" charset="0"/>
            </a:endParaRPr>
          </a:p>
          <a:p>
            <a:pPr marL="0" indent="0">
              <a:buNone/>
            </a:pPr>
            <a:r>
              <a:rPr lang="en-GB" dirty="0" smtClean="0">
                <a:solidFill>
                  <a:schemeClr val="bg2">
                    <a:lumMod val="10000"/>
                  </a:schemeClr>
                </a:solidFill>
                <a:latin typeface="Arial" panose="020B0604020202020204" pitchFamily="34" charset="0"/>
                <a:cs typeface="Arial" panose="020B0604020202020204" pitchFamily="34" charset="0"/>
              </a:rPr>
              <a:t>The typical pass mark for the check is 32 out of 40; however you will just be informed as to whether your child has met or has not met the standard threshold. </a:t>
            </a:r>
          </a:p>
          <a:p>
            <a:pPr marL="0" indent="0">
              <a:buNone/>
            </a:pPr>
            <a:endParaRPr lang="en-GB" dirty="0"/>
          </a:p>
        </p:txBody>
      </p:sp>
    </p:spTree>
    <p:extLst>
      <p:ext uri="{BB962C8B-B14F-4D97-AF65-F5344CB8AC3E}">
        <p14:creationId xmlns:p14="http://schemas.microsoft.com/office/powerpoint/2010/main" val="206772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Arial" panose="020B0604020202020204" pitchFamily="34" charset="0"/>
                <a:cs typeface="Arial" panose="020B0604020202020204" pitchFamily="34" charset="0"/>
              </a:rPr>
              <a:t>How will the results be used?</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buNone/>
            </a:pPr>
            <a:r>
              <a:rPr lang="en-GB" dirty="0" smtClean="0">
                <a:latin typeface="Arial" panose="020B0604020202020204" pitchFamily="34" charset="0"/>
                <a:cs typeface="Arial" panose="020B0604020202020204" pitchFamily="34" charset="0"/>
              </a:rPr>
              <a:t>Schools will use the results of the Phonic Screening Check to identify which children need extra support with their reading in Year 2. </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smtClean="0">
                <a:latin typeface="Arial" panose="020B0604020202020204" pitchFamily="34" charset="0"/>
                <a:cs typeface="Arial" panose="020B0604020202020204" pitchFamily="34" charset="0"/>
              </a:rPr>
              <a:t>Schools will also use the data to analyse their own performance and Ofsted will use this information in inspections.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3964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Arial" panose="020B0604020202020204" pitchFamily="34" charset="0"/>
                <a:cs typeface="Arial" panose="020B0604020202020204" pitchFamily="34" charset="0"/>
              </a:rPr>
              <a:t>How will we help to prepare your child at school?</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a:bodyPr>
          <a:lstStyle/>
          <a:p>
            <a:r>
              <a:rPr lang="en-GB" sz="2400" dirty="0" smtClean="0">
                <a:latin typeface="Arial" panose="020B0604020202020204" pitchFamily="34" charset="0"/>
                <a:cs typeface="Arial" panose="020B0604020202020204" pitchFamily="34" charset="0"/>
              </a:rPr>
              <a:t>Your child will take part in the Phonic Screening Check with a familiar adult. </a:t>
            </a:r>
            <a:endParaRPr lang="en-GB" sz="2400" dirty="0">
              <a:latin typeface="Arial" panose="020B0604020202020204" pitchFamily="34" charset="0"/>
              <a:cs typeface="Arial" panose="020B0604020202020204" pitchFamily="34" charset="0"/>
            </a:endParaRPr>
          </a:p>
          <a:p>
            <a:r>
              <a:rPr lang="en-GB" sz="2400" dirty="0" smtClean="0">
                <a:latin typeface="Arial" panose="020B0604020202020204" pitchFamily="34" charset="0"/>
                <a:cs typeface="Arial" panose="020B0604020202020204" pitchFamily="34" charset="0"/>
              </a:rPr>
              <a:t>The check is completed very similarly to how we do our own half termly phonics assessments. Your child will not realise that they are taking part in a ‘test’.</a:t>
            </a:r>
          </a:p>
          <a:p>
            <a:r>
              <a:rPr lang="en-GB" sz="2400" dirty="0" smtClean="0">
                <a:latin typeface="Arial" panose="020B0604020202020204" pitchFamily="34" charset="0"/>
                <a:cs typeface="Arial" panose="020B0604020202020204" pitchFamily="34" charset="0"/>
              </a:rPr>
              <a:t>Every child has taken part in a mock check already so they are familiar with the format. </a:t>
            </a:r>
          </a:p>
          <a:p>
            <a:r>
              <a:rPr lang="en-GB" sz="2400" dirty="0" smtClean="0">
                <a:latin typeface="Arial" panose="020B0604020202020204" pitchFamily="34" charset="0"/>
                <a:cs typeface="Arial" panose="020B0604020202020204" pitchFamily="34" charset="0"/>
              </a:rPr>
              <a:t>We will continue with our daily phonics lessons, as well as a fast paced 10 minute session in the afternoon.</a:t>
            </a:r>
          </a:p>
          <a:p>
            <a:r>
              <a:rPr lang="en-GB" sz="2400" dirty="0" smtClean="0">
                <a:latin typeface="Arial" panose="020B0604020202020204" pitchFamily="34" charset="0"/>
                <a:cs typeface="Arial" panose="020B0604020202020204" pitchFamily="34" charset="0"/>
              </a:rPr>
              <a:t>Children who we have identified as needing extra support will be invited to attend a ‘Reading Club’ run in Summer term by Miss Kelly. </a:t>
            </a:r>
          </a:p>
          <a:p>
            <a:r>
              <a:rPr lang="en-GB" sz="2400" dirty="0" smtClean="0">
                <a:latin typeface="Arial" panose="020B0604020202020204" pitchFamily="34" charset="0"/>
                <a:cs typeface="Arial" panose="020B0604020202020204" pitchFamily="34" charset="0"/>
              </a:rPr>
              <a:t>Children who we have identified as needing extra support will also read more frequently with a familiar adult at school through a daily intervention. </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07640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Arial" panose="020B0604020202020204" pitchFamily="34" charset="0"/>
                <a:cs typeface="Arial" panose="020B0604020202020204" pitchFamily="34" charset="0"/>
              </a:rPr>
              <a:t>How can you help your child at home?</a:t>
            </a:r>
            <a:endParaRPr lang="en-GB"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838200" y="1825625"/>
            <a:ext cx="8305800" cy="3893531"/>
          </a:xfrm>
        </p:spPr>
        <p:txBody>
          <a:bodyPr>
            <a:normAutofit fontScale="92500"/>
          </a:bodyPr>
          <a:lstStyle/>
          <a:p>
            <a:r>
              <a:rPr lang="en-GB" dirty="0" smtClean="0">
                <a:latin typeface="Arial" panose="020B0604020202020204" pitchFamily="34" charset="0"/>
                <a:cs typeface="Arial" panose="020B0604020202020204" pitchFamily="34" charset="0"/>
              </a:rPr>
              <a:t>Support your child daily to read the reading books they bring home from school. Keep this short and snappy (10 minutes a day is plenty!)</a:t>
            </a:r>
          </a:p>
          <a:p>
            <a:r>
              <a:rPr lang="en-GB" dirty="0" smtClean="0">
                <a:latin typeface="Arial" panose="020B0604020202020204" pitchFamily="34" charset="0"/>
                <a:cs typeface="Arial" panose="020B0604020202020204" pitchFamily="34" charset="0"/>
              </a:rPr>
              <a:t>Practise identifying the set 2 and set 3 sounds at speed </a:t>
            </a:r>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Play </a:t>
            </a:r>
            <a:r>
              <a:rPr lang="en-GB" dirty="0" smtClean="0">
                <a:latin typeface="Arial" panose="020B0604020202020204" pitchFamily="34" charset="0"/>
                <a:cs typeface="Arial" panose="020B0604020202020204" pitchFamily="34" charset="0"/>
              </a:rPr>
              <a:t>a variety of phonics games at </a:t>
            </a:r>
            <a:r>
              <a:rPr lang="en-GB" dirty="0" smtClean="0">
                <a:latin typeface="Arial" panose="020B0604020202020204" pitchFamily="34" charset="0"/>
                <a:cs typeface="Arial" panose="020B0604020202020204" pitchFamily="34" charset="0"/>
              </a:rPr>
              <a:t>home</a:t>
            </a:r>
          </a:p>
          <a:p>
            <a:r>
              <a:rPr lang="en-GB" dirty="0" smtClean="0">
                <a:latin typeface="Arial" panose="020B0604020202020204" pitchFamily="34" charset="0"/>
                <a:cs typeface="Arial" panose="020B0604020202020204" pitchFamily="34" charset="0"/>
              </a:rPr>
              <a:t>Encourage </a:t>
            </a:r>
            <a:r>
              <a:rPr lang="en-GB" dirty="0" smtClean="0">
                <a:latin typeface="Arial" panose="020B0604020202020204" pitchFamily="34" charset="0"/>
                <a:cs typeface="Arial" panose="020B0604020202020204" pitchFamily="34" charset="0"/>
              </a:rPr>
              <a:t>and praise your child with their reading! </a:t>
            </a:r>
          </a:p>
          <a:p>
            <a:r>
              <a:rPr lang="en-GB" dirty="0" smtClean="0">
                <a:latin typeface="Arial" panose="020B0604020202020204" pitchFamily="34" charset="0"/>
                <a:cs typeface="Arial" panose="020B0604020202020204" pitchFamily="34" charset="0"/>
              </a:rPr>
              <a:t>Encourage your child to ‘spot the special friend’ and ‘Fred talk the word’. </a:t>
            </a:r>
            <a:endParaRPr lang="en-GB" dirty="0">
              <a:latin typeface="Arial" panose="020B0604020202020204" pitchFamily="34" charset="0"/>
              <a:cs typeface="Arial" panose="020B0604020202020204" pitchFamily="34" charset="0"/>
            </a:endParaRPr>
          </a:p>
        </p:txBody>
      </p:sp>
      <p:pic>
        <p:nvPicPr>
          <p:cNvPr id="5122"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41139" y="2585258"/>
            <a:ext cx="2510011" cy="25100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7136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5400" dirty="0" smtClean="0">
                <a:latin typeface="Arial" panose="020B0604020202020204" pitchFamily="34" charset="0"/>
                <a:cs typeface="Arial" panose="020B0604020202020204" pitchFamily="34" charset="0"/>
              </a:rPr>
              <a:t>Any questions?</a:t>
            </a:r>
          </a:p>
          <a:p>
            <a:pPr marL="0" indent="0">
              <a:buNone/>
            </a:pPr>
            <a:endParaRPr lang="en-GB" sz="5400" dirty="0">
              <a:latin typeface="Arial" panose="020B0604020202020204" pitchFamily="34" charset="0"/>
              <a:cs typeface="Arial" panose="020B0604020202020204" pitchFamily="34" charset="0"/>
            </a:endParaRP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dirty="0" smtClean="0">
                <a:latin typeface="Arial" panose="020B0604020202020204" pitchFamily="34" charset="0"/>
                <a:cs typeface="Arial" panose="020B0604020202020204" pitchFamily="34" charset="0"/>
              </a:rPr>
              <a:t>Thank you for coming </a:t>
            </a:r>
            <a:r>
              <a:rPr lang="en-GB" sz="2400" dirty="0" smtClean="0">
                <a:latin typeface="Arial" panose="020B0604020202020204" pitchFamily="34" charset="0"/>
                <a:cs typeface="Arial" panose="020B0604020202020204" pitchFamily="34" charset="0"/>
                <a:sym typeface="Wingdings" panose="05000000000000000000" pitchFamily="2" charset="2"/>
              </a:rPr>
              <a:t> </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075384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1017</Words>
  <Application>Microsoft Office PowerPoint</Application>
  <PresentationFormat>Widescreen</PresentationFormat>
  <Paragraphs>54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Wingdings</vt:lpstr>
      <vt:lpstr>Office Theme</vt:lpstr>
      <vt:lpstr>Phonic Screening Check </vt:lpstr>
      <vt:lpstr>What is phonics?</vt:lpstr>
      <vt:lpstr>PowerPoint Presentation</vt:lpstr>
      <vt:lpstr>What does phonics look like at school?</vt:lpstr>
      <vt:lpstr>Phonic Screening Check</vt:lpstr>
      <vt:lpstr>What happens in the check?</vt:lpstr>
      <vt:lpstr>Alien Words </vt:lpstr>
      <vt:lpstr>PowerPoint Presentation</vt:lpstr>
      <vt:lpstr>Take a look…</vt:lpstr>
      <vt:lpstr>Reporting to Parents</vt:lpstr>
      <vt:lpstr>How will the results be used?</vt:lpstr>
      <vt:lpstr>How will we help to prepare your child at school?</vt:lpstr>
      <vt:lpstr>How can you help your child at home?</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 Screening Check</dc:title>
  <dc:creator>User</dc:creator>
  <cp:lastModifiedBy>Lea Kelly</cp:lastModifiedBy>
  <cp:revision>8</cp:revision>
  <dcterms:created xsi:type="dcterms:W3CDTF">2022-04-22T10:08:47Z</dcterms:created>
  <dcterms:modified xsi:type="dcterms:W3CDTF">2022-04-26T11:40:02Z</dcterms:modified>
</cp:coreProperties>
</file>